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83" r:id="rId3"/>
    <p:sldId id="284" r:id="rId4"/>
    <p:sldId id="285" r:id="rId5"/>
    <p:sldId id="294" r:id="rId6"/>
    <p:sldId id="286" r:id="rId7"/>
    <p:sldId id="287" r:id="rId8"/>
    <p:sldId id="289" r:id="rId9"/>
    <p:sldId id="290" r:id="rId10"/>
    <p:sldId id="295" r:id="rId11"/>
    <p:sldId id="291" r:id="rId12"/>
    <p:sldId id="293" r:id="rId13"/>
  </p:sldIdLst>
  <p:sldSz cx="9144000" cy="6858000" type="screen4x3"/>
  <p:notesSz cx="6858000" cy="9144000"/>
  <p:embeddedFontLst>
    <p:embeddedFont>
      <p:font typeface="Twinkl" panose="020B0604020202020204" charset="0"/>
      <p:regular r:id="rId16"/>
      <p:bold r:id="rId17"/>
    </p:embeddedFont>
    <p:embeddedFont>
      <p:font typeface="Calibri" panose="020F0502020204030204" pitchFamily="34" charset="0"/>
      <p:regular r:id="rId18"/>
      <p:bold r:id="rId19"/>
      <p:italic r:id="rId20"/>
      <p:boldItalic r:id="rId21"/>
    </p:embeddedFont>
    <p:embeddedFont>
      <p:font typeface="Comic Sans MS" panose="030F0702030302020204" pitchFamily="66" charset="0"/>
      <p:regular r:id="rId22"/>
      <p:bold r:id="rId23"/>
      <p:italic r:id="rId24"/>
      <p:boldItalic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AA1D9"/>
    <a:srgbClr val="FFFFFF"/>
    <a:srgbClr val="18A0DB"/>
    <a:srgbClr val="DE1E5A"/>
    <a:srgbClr val="BC0105"/>
    <a:srgbClr val="4DB1E3"/>
    <a:srgbClr val="80C1EB"/>
    <a:srgbClr val="ACDDFC"/>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1" autoAdjust="0"/>
    <p:restoredTop sz="94660"/>
  </p:normalViewPr>
  <p:slideViewPr>
    <p:cSldViewPr snapToGrid="0" showGuides="1">
      <p:cViewPr varScale="1">
        <p:scale>
          <a:sx n="91" d="100"/>
          <a:sy n="91" d="100"/>
        </p:scale>
        <p:origin x="1404" y="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14/07/2025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14/07/2025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2951798" y="2124200"/>
            <a:ext cx="4205982" cy="1572589"/>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algn="ctr"/>
            <a:endParaRPr lang="en-US" sz="3600" dirty="0" smtClean="0">
              <a:latin typeface="+mn-lt"/>
            </a:endParaRPr>
          </a:p>
          <a:p>
            <a:pPr algn="ctr"/>
            <a:r>
              <a:rPr lang="en-US" sz="3600" dirty="0" smtClean="0">
                <a:latin typeface="+mn-lt"/>
              </a:rPr>
              <a:t>Welcome to Nursery!</a:t>
            </a:r>
            <a:endParaRPr lang="en-US" sz="3600" dirty="0">
              <a:latin typeface="+mn-lt"/>
            </a:endParaRPr>
          </a:p>
        </p:txBody>
      </p:sp>
      <p:sp>
        <p:nvSpPr>
          <p:cNvPr id="5" name="Rectangle 4">
            <a:hlinkClick r:id="rId2"/>
            <a:extLst>
              <a:ext uri="{FF2B5EF4-FFF2-40B4-BE49-F238E27FC236}">
                <a16:creationId xmlns:a16="http://schemas.microsoft.com/office/drawing/2014/main" id="{A8797D1F-CD8D-4782-B1AA-3A85DA2F949F}"/>
              </a:ext>
            </a:extLst>
          </p:cNvPr>
          <p:cNvSpPr/>
          <p:nvPr/>
        </p:nvSpPr>
        <p:spPr>
          <a:xfrm>
            <a:off x="90535" y="598434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2"/>
            <a:extLst>
              <a:ext uri="{FF2B5EF4-FFF2-40B4-BE49-F238E27FC236}">
                <a16:creationId xmlns:a16="http://schemas.microsoft.com/office/drawing/2014/main" id="{5ABDDB77-24B9-4B2F-8BD3-31941E5FAD16}"/>
              </a:ext>
            </a:extLst>
          </p:cNvPr>
          <p:cNvSpPr/>
          <p:nvPr/>
        </p:nvSpPr>
        <p:spPr>
          <a:xfrm>
            <a:off x="8074182" y="6090406"/>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3"/>
          <a:stretch>
            <a:fillRect/>
          </a:stretch>
        </p:blipFill>
        <p:spPr>
          <a:xfrm>
            <a:off x="4072667" y="754233"/>
            <a:ext cx="1369967" cy="1369967"/>
          </a:xfrm>
          <a:prstGeom prst="rect">
            <a:avLst/>
          </a:prstGeom>
        </p:spPr>
      </p:pic>
      <p:pic>
        <p:nvPicPr>
          <p:cNvPr id="13" name="Picture 12"/>
          <p:cNvPicPr>
            <a:picLocks noChangeAspect="1"/>
          </p:cNvPicPr>
          <p:nvPr/>
        </p:nvPicPr>
        <p:blipFill>
          <a:blip r:embed="rId4"/>
          <a:stretch>
            <a:fillRect/>
          </a:stretch>
        </p:blipFill>
        <p:spPr>
          <a:xfrm>
            <a:off x="3109996" y="4058563"/>
            <a:ext cx="1944793" cy="1536325"/>
          </a:xfrm>
          <a:prstGeom prst="rect">
            <a:avLst/>
          </a:prstGeom>
        </p:spPr>
      </p:pic>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1277765" y="413578"/>
            <a:ext cx="6813362" cy="646331"/>
          </a:xfrm>
          <a:prstGeom prst="rect">
            <a:avLst/>
          </a:prstGeom>
          <a:noFill/>
        </p:spPr>
        <p:txBody>
          <a:bodyPr wrap="square" rtlCol="0">
            <a:spAutoFit/>
          </a:bodyPr>
          <a:lstStyle/>
          <a:p>
            <a:pPr algn="ctr"/>
            <a:r>
              <a:rPr lang="en-GB" sz="3600" b="1" dirty="0" smtClean="0"/>
              <a:t>Transition</a:t>
            </a:r>
            <a:endParaRPr lang="en-GB" sz="3600" b="1" dirty="0"/>
          </a:p>
        </p:txBody>
      </p:sp>
      <p:sp>
        <p:nvSpPr>
          <p:cNvPr id="7" name="TextBox 6"/>
          <p:cNvSpPr txBox="1"/>
          <p:nvPr/>
        </p:nvSpPr>
        <p:spPr>
          <a:xfrm>
            <a:off x="700525" y="1059909"/>
            <a:ext cx="8294914" cy="5724644"/>
          </a:xfrm>
          <a:prstGeom prst="rect">
            <a:avLst/>
          </a:prstGeom>
          <a:noFill/>
        </p:spPr>
        <p:txBody>
          <a:bodyPr wrap="square" rtlCol="0">
            <a:spAutoFit/>
          </a:bodyPr>
          <a:lstStyle/>
          <a:p>
            <a:pPr>
              <a:spcBef>
                <a:spcPct val="50000"/>
              </a:spcBef>
              <a:defRPr/>
            </a:pPr>
            <a:r>
              <a:rPr lang="en-GB" altLang="en-US" sz="2400" b="1" dirty="0">
                <a:solidFill>
                  <a:srgbClr val="000000"/>
                </a:solidFill>
              </a:rPr>
              <a:t>Home </a:t>
            </a:r>
            <a:r>
              <a:rPr lang="en-GB" altLang="en-US" sz="2400" b="1" dirty="0" smtClean="0">
                <a:solidFill>
                  <a:srgbClr val="000000"/>
                </a:solidFill>
              </a:rPr>
              <a:t>Visits</a:t>
            </a:r>
          </a:p>
          <a:p>
            <a:pPr marL="285750" indent="-285750">
              <a:spcBef>
                <a:spcPct val="50000"/>
              </a:spcBef>
              <a:defRPr/>
            </a:pPr>
            <a:r>
              <a:rPr lang="en-GB" altLang="en-US" sz="2400" b="1" dirty="0" smtClean="0">
                <a:solidFill>
                  <a:srgbClr val="000000"/>
                </a:solidFill>
              </a:rPr>
              <a:t>Nursery Visits:</a:t>
            </a:r>
          </a:p>
          <a:p>
            <a:pPr marL="285750" indent="-285750">
              <a:spcBef>
                <a:spcPct val="50000"/>
              </a:spcBef>
              <a:defRPr/>
            </a:pPr>
            <a:endParaRPr lang="en-GB" altLang="en-US" sz="2400" dirty="0">
              <a:solidFill>
                <a:srgbClr val="000000"/>
              </a:solidFill>
            </a:endParaRPr>
          </a:p>
          <a:p>
            <a:pPr marL="285750" indent="-285750">
              <a:spcBef>
                <a:spcPct val="50000"/>
              </a:spcBef>
              <a:defRPr/>
            </a:pPr>
            <a:r>
              <a:rPr lang="en-GB" altLang="en-US" sz="2400" b="1" dirty="0">
                <a:solidFill>
                  <a:srgbClr val="000000"/>
                </a:solidFill>
              </a:rPr>
              <a:t>Stay and </a:t>
            </a:r>
            <a:r>
              <a:rPr lang="en-GB" altLang="en-US" sz="2400" b="1" dirty="0" smtClean="0">
                <a:solidFill>
                  <a:srgbClr val="000000"/>
                </a:solidFill>
              </a:rPr>
              <a:t>Play</a:t>
            </a:r>
            <a:r>
              <a:rPr lang="en-GB" altLang="en-US" sz="2400" dirty="0" smtClean="0">
                <a:solidFill>
                  <a:srgbClr val="000000"/>
                </a:solidFill>
              </a:rPr>
              <a:t>: </a:t>
            </a:r>
          </a:p>
          <a:p>
            <a:pPr marL="285750" indent="-285750">
              <a:spcBef>
                <a:spcPct val="50000"/>
              </a:spcBef>
              <a:defRPr/>
            </a:pPr>
            <a:r>
              <a:rPr lang="en-GB" altLang="en-US" sz="2400" dirty="0" smtClean="0">
                <a:solidFill>
                  <a:srgbClr val="000000"/>
                </a:solidFill>
              </a:rPr>
              <a:t>Wednesday 3</a:t>
            </a:r>
            <a:r>
              <a:rPr lang="en-GB" altLang="en-US" sz="2400" baseline="30000" dirty="0" smtClean="0">
                <a:solidFill>
                  <a:srgbClr val="000000"/>
                </a:solidFill>
              </a:rPr>
              <a:t>rd</a:t>
            </a:r>
            <a:r>
              <a:rPr lang="en-GB" altLang="en-US" sz="2400" dirty="0" smtClean="0">
                <a:solidFill>
                  <a:srgbClr val="000000"/>
                </a:solidFill>
              </a:rPr>
              <a:t> September 2:15am – 3:15am </a:t>
            </a:r>
          </a:p>
          <a:p>
            <a:pPr marL="285750" indent="-285750">
              <a:spcBef>
                <a:spcPct val="50000"/>
              </a:spcBef>
              <a:defRPr/>
            </a:pPr>
            <a:endParaRPr lang="en-GB" altLang="en-US" sz="2400" dirty="0">
              <a:solidFill>
                <a:srgbClr val="000000"/>
              </a:solidFill>
            </a:endParaRPr>
          </a:p>
          <a:p>
            <a:pPr>
              <a:spcBef>
                <a:spcPct val="50000"/>
              </a:spcBef>
              <a:defRPr/>
            </a:pPr>
            <a:r>
              <a:rPr lang="en-GB" altLang="en-US" sz="2400" b="1" dirty="0" smtClean="0">
                <a:solidFill>
                  <a:srgbClr val="000000"/>
                </a:solidFill>
              </a:rPr>
              <a:t>Morning Nursery:</a:t>
            </a:r>
            <a:r>
              <a:rPr lang="en-GB" altLang="en-US" sz="2400" dirty="0" smtClean="0">
                <a:solidFill>
                  <a:srgbClr val="000000"/>
                </a:solidFill>
              </a:rPr>
              <a:t> </a:t>
            </a:r>
          </a:p>
          <a:p>
            <a:pPr>
              <a:spcBef>
                <a:spcPct val="50000"/>
              </a:spcBef>
              <a:defRPr/>
            </a:pPr>
            <a:r>
              <a:rPr lang="en-GB" altLang="en-US" sz="2400" dirty="0" smtClean="0">
                <a:solidFill>
                  <a:srgbClr val="000000"/>
                </a:solidFill>
              </a:rPr>
              <a:t>Thursday 4</a:t>
            </a:r>
            <a:r>
              <a:rPr lang="en-GB" altLang="en-US" sz="2400" baseline="30000" dirty="0" smtClean="0">
                <a:solidFill>
                  <a:srgbClr val="000000"/>
                </a:solidFill>
              </a:rPr>
              <a:t>th</a:t>
            </a:r>
            <a:r>
              <a:rPr lang="en-GB" altLang="en-US" sz="2400" dirty="0" smtClean="0">
                <a:solidFill>
                  <a:srgbClr val="000000"/>
                </a:solidFill>
              </a:rPr>
              <a:t> September 12:30pm </a:t>
            </a:r>
            <a:endParaRPr lang="en-GB" altLang="en-US" sz="2400" dirty="0">
              <a:solidFill>
                <a:srgbClr val="000000"/>
              </a:solidFill>
            </a:endParaRPr>
          </a:p>
          <a:p>
            <a:pPr>
              <a:spcBef>
                <a:spcPct val="50000"/>
              </a:spcBef>
              <a:defRPr/>
            </a:pPr>
            <a:endParaRPr lang="en-GB" altLang="en-US" sz="2400" dirty="0" smtClean="0">
              <a:solidFill>
                <a:srgbClr val="000000"/>
              </a:solidFill>
            </a:endParaRPr>
          </a:p>
          <a:p>
            <a:pPr>
              <a:spcBef>
                <a:spcPct val="50000"/>
              </a:spcBef>
              <a:defRPr/>
            </a:pPr>
            <a:endParaRPr lang="en-GB" altLang="en-US" sz="2400" dirty="0">
              <a:solidFill>
                <a:srgbClr val="000000"/>
              </a:solidFill>
            </a:endParaRPr>
          </a:p>
          <a:p>
            <a:endParaRPr lang="en-GB" dirty="0"/>
          </a:p>
        </p:txBody>
      </p:sp>
      <p:pic>
        <p:nvPicPr>
          <p:cNvPr id="10" name="Picture 9"/>
          <p:cNvPicPr>
            <a:picLocks noChangeAspect="1"/>
          </p:cNvPicPr>
          <p:nvPr/>
        </p:nvPicPr>
        <p:blipFill>
          <a:blip r:embed="rId3"/>
          <a:stretch>
            <a:fillRect/>
          </a:stretch>
        </p:blipFill>
        <p:spPr>
          <a:xfrm rot="881526">
            <a:off x="6168573" y="693367"/>
            <a:ext cx="2143125" cy="2143125"/>
          </a:xfrm>
          <a:prstGeom prst="rect">
            <a:avLst/>
          </a:prstGeom>
        </p:spPr>
      </p:pic>
    </p:spTree>
    <p:extLst>
      <p:ext uri="{BB962C8B-B14F-4D97-AF65-F5344CB8AC3E}">
        <p14:creationId xmlns:p14="http://schemas.microsoft.com/office/powerpoint/2010/main" val="20765868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26485" y="776488"/>
            <a:ext cx="8112034" cy="523220"/>
          </a:xfrm>
          <a:prstGeom prst="rect">
            <a:avLst/>
          </a:prstGeom>
          <a:noFill/>
        </p:spPr>
        <p:txBody>
          <a:bodyPr wrap="square" rtlCol="0">
            <a:spAutoFit/>
          </a:bodyPr>
          <a:lstStyle/>
          <a:p>
            <a:pPr algn="ctr"/>
            <a:r>
              <a:rPr lang="en-GB" sz="2800" b="1" dirty="0"/>
              <a:t>Starting Strong: Get Your Child Nursery-Ready!</a:t>
            </a:r>
          </a:p>
        </p:txBody>
      </p:sp>
      <p:sp>
        <p:nvSpPr>
          <p:cNvPr id="7" name="TextBox 6"/>
          <p:cNvSpPr txBox="1"/>
          <p:nvPr/>
        </p:nvSpPr>
        <p:spPr>
          <a:xfrm>
            <a:off x="343605" y="1038098"/>
            <a:ext cx="8294914" cy="5563061"/>
          </a:xfrm>
          <a:prstGeom prst="rect">
            <a:avLst/>
          </a:prstGeom>
          <a:noFill/>
        </p:spPr>
        <p:txBody>
          <a:bodyPr wrap="square" rtlCol="0">
            <a:spAutoFit/>
          </a:bodyPr>
          <a:lstStyle/>
          <a:p>
            <a:pPr>
              <a:defRPr/>
            </a:pPr>
            <a:endParaRPr lang="en-GB" altLang="en-US" sz="1050" dirty="0">
              <a:latin typeface="Comic Sans MS" panose="030F0702030302020204" pitchFamily="66" charset="0"/>
            </a:endParaRPr>
          </a:p>
          <a:p>
            <a:pPr marL="457200" indent="-457200">
              <a:buFont typeface="Arial" panose="020B0604020202020204" pitchFamily="34" charset="0"/>
              <a:buChar char="•"/>
              <a:defRPr/>
            </a:pPr>
            <a:endParaRPr lang="en-GB" altLang="en-US" sz="900" dirty="0"/>
          </a:p>
          <a:p>
            <a:pPr marL="342900" indent="-342900">
              <a:buFont typeface="Arial" panose="020B0604020202020204" pitchFamily="34" charset="0"/>
              <a:buChar char="•"/>
              <a:defRPr/>
            </a:pPr>
            <a:r>
              <a:rPr lang="en-GB" altLang="en-US" sz="2000" b="1" dirty="0"/>
              <a:t>Toilet trained</a:t>
            </a:r>
            <a:r>
              <a:rPr lang="en-GB" altLang="en-US" sz="2000" dirty="0"/>
              <a:t>-independently going to the toilet, knowing </a:t>
            </a:r>
            <a:r>
              <a:rPr lang="en-GB" altLang="en-US" sz="2000" dirty="0" smtClean="0"/>
              <a:t>that </a:t>
            </a:r>
            <a:r>
              <a:rPr lang="en-GB" altLang="en-US" sz="2000" dirty="0"/>
              <a:t>they must wash and dry their hands.</a:t>
            </a:r>
          </a:p>
          <a:p>
            <a:pPr>
              <a:defRPr/>
            </a:pPr>
            <a:endParaRPr lang="en-GB" altLang="en-US" sz="2000" dirty="0"/>
          </a:p>
          <a:p>
            <a:pPr marL="342900" indent="-342900">
              <a:buFont typeface="Arial" panose="020B0604020202020204" pitchFamily="34" charset="0"/>
              <a:buChar char="•"/>
              <a:defRPr/>
            </a:pPr>
            <a:r>
              <a:rPr lang="en-GB" altLang="en-US" sz="2000" dirty="0"/>
              <a:t>Taking off and putting on their coat-to make it easy for them (</a:t>
            </a:r>
            <a:r>
              <a:rPr lang="en-GB" altLang="en-US" sz="2000" b="1" dirty="0"/>
              <a:t>name inside</a:t>
            </a:r>
            <a:r>
              <a:rPr lang="en-GB" altLang="en-US" sz="2000" dirty="0"/>
              <a:t>).</a:t>
            </a:r>
          </a:p>
          <a:p>
            <a:pPr>
              <a:defRPr/>
            </a:pPr>
            <a:endParaRPr lang="en-GB" altLang="en-US" sz="2000" dirty="0"/>
          </a:p>
          <a:p>
            <a:pPr marL="342900" indent="-342900">
              <a:buFont typeface="Arial" panose="020B0604020202020204" pitchFamily="34" charset="0"/>
              <a:buChar char="•"/>
              <a:defRPr/>
            </a:pPr>
            <a:r>
              <a:rPr lang="en-GB" altLang="en-US" sz="2000" dirty="0"/>
              <a:t>Teach your child good </a:t>
            </a:r>
            <a:r>
              <a:rPr lang="en-GB" altLang="en-US" sz="2000" dirty="0" smtClean="0"/>
              <a:t>manners- “</a:t>
            </a:r>
            <a:r>
              <a:rPr lang="en-GB" altLang="en-US" sz="2000" b="1" dirty="0" smtClean="0"/>
              <a:t>please</a:t>
            </a:r>
            <a:r>
              <a:rPr lang="en-GB" altLang="en-US" sz="2000" dirty="0"/>
              <a:t>” and “</a:t>
            </a:r>
            <a:r>
              <a:rPr lang="en-GB" altLang="en-US" sz="2000" b="1" dirty="0"/>
              <a:t>thank you</a:t>
            </a:r>
            <a:r>
              <a:rPr lang="en-GB" altLang="en-US" sz="2000" dirty="0"/>
              <a:t>”.</a:t>
            </a:r>
          </a:p>
          <a:p>
            <a:pPr>
              <a:defRPr/>
            </a:pPr>
            <a:endParaRPr lang="en-GB" altLang="en-US" sz="2000" dirty="0"/>
          </a:p>
          <a:p>
            <a:pPr marL="342900" indent="-342900">
              <a:buFont typeface="Arial" panose="020B0604020202020204" pitchFamily="34" charset="0"/>
              <a:buChar char="•"/>
              <a:defRPr/>
            </a:pPr>
            <a:r>
              <a:rPr lang="en-GB" altLang="en-US" sz="2000" dirty="0"/>
              <a:t>Encourage your child to </a:t>
            </a:r>
            <a:r>
              <a:rPr lang="en-GB" altLang="en-US" sz="2000" b="1" dirty="0"/>
              <a:t>share</a:t>
            </a:r>
            <a:r>
              <a:rPr lang="en-GB" altLang="en-US" sz="2000" dirty="0"/>
              <a:t> with others and waiting for their turn.</a:t>
            </a:r>
          </a:p>
          <a:p>
            <a:pPr>
              <a:defRPr/>
            </a:pPr>
            <a:endParaRPr lang="en-GB" altLang="en-US" sz="2000" dirty="0"/>
          </a:p>
          <a:p>
            <a:pPr marL="342900" indent="-342900">
              <a:buFont typeface="Arial" panose="020B0604020202020204" pitchFamily="34" charset="0"/>
              <a:buChar char="•"/>
              <a:defRPr/>
            </a:pPr>
            <a:r>
              <a:rPr lang="en-GB" altLang="en-US" sz="2000" dirty="0"/>
              <a:t>Start practising using scissors</a:t>
            </a:r>
          </a:p>
          <a:p>
            <a:pPr>
              <a:defRPr/>
            </a:pPr>
            <a:endParaRPr lang="en-GB" altLang="en-US" sz="2000" dirty="0"/>
          </a:p>
          <a:p>
            <a:pPr marL="342900" indent="-342900">
              <a:buFont typeface="Arial" panose="020B0604020202020204" pitchFamily="34" charset="0"/>
              <a:buChar char="•"/>
              <a:defRPr/>
            </a:pPr>
            <a:r>
              <a:rPr lang="en-GB" altLang="en-US" sz="2000" dirty="0"/>
              <a:t>Holding a pencil </a:t>
            </a:r>
            <a:r>
              <a:rPr lang="en-GB" altLang="en-US" sz="2000" dirty="0" smtClean="0"/>
              <a:t>correctly</a:t>
            </a:r>
          </a:p>
          <a:p>
            <a:pPr>
              <a:defRPr/>
            </a:pPr>
            <a:endParaRPr lang="en-GB" altLang="en-US" sz="2000" dirty="0"/>
          </a:p>
          <a:p>
            <a:pPr marL="285750" indent="-285750">
              <a:buFont typeface="Arial" panose="020B0604020202020204" pitchFamily="34" charset="0"/>
              <a:buChar char="•"/>
              <a:defRPr/>
            </a:pPr>
            <a:r>
              <a:rPr lang="en-GB" altLang="en-US" sz="2000" dirty="0" smtClean="0"/>
              <a:t>Recognise their name </a:t>
            </a:r>
            <a:endParaRPr lang="en-GB" altLang="en-US" sz="2000" dirty="0"/>
          </a:p>
          <a:p>
            <a:endParaRPr lang="en-GB" sz="1600" dirty="0"/>
          </a:p>
        </p:txBody>
      </p:sp>
    </p:spTree>
    <p:extLst>
      <p:ext uri="{BB962C8B-B14F-4D97-AF65-F5344CB8AC3E}">
        <p14:creationId xmlns:p14="http://schemas.microsoft.com/office/powerpoint/2010/main" val="34230514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26485" y="475017"/>
            <a:ext cx="8112034" cy="523220"/>
          </a:xfrm>
          <a:prstGeom prst="rect">
            <a:avLst/>
          </a:prstGeom>
          <a:noFill/>
        </p:spPr>
        <p:txBody>
          <a:bodyPr wrap="square" rtlCol="0">
            <a:spAutoFit/>
          </a:bodyPr>
          <a:lstStyle/>
          <a:p>
            <a:pPr algn="ctr"/>
            <a:r>
              <a:rPr lang="en-GB" sz="2800" b="1" dirty="0" smtClean="0"/>
              <a:t>Arriving at Nursery</a:t>
            </a:r>
            <a:endParaRPr lang="en-GB" sz="2800" b="1" dirty="0"/>
          </a:p>
        </p:txBody>
      </p:sp>
      <p:sp>
        <p:nvSpPr>
          <p:cNvPr id="7" name="TextBox 6"/>
          <p:cNvSpPr txBox="1"/>
          <p:nvPr/>
        </p:nvSpPr>
        <p:spPr>
          <a:xfrm>
            <a:off x="435045" y="1108870"/>
            <a:ext cx="8294914" cy="4708981"/>
          </a:xfrm>
          <a:prstGeom prst="rect">
            <a:avLst/>
          </a:prstGeom>
          <a:noFill/>
        </p:spPr>
        <p:txBody>
          <a:bodyPr wrap="square" rtlCol="0">
            <a:spAutoFit/>
          </a:bodyPr>
          <a:lstStyle/>
          <a:p>
            <a:pPr marL="171450" indent="-171450">
              <a:buFont typeface="Arial" panose="020B0604020202020204" pitchFamily="34" charset="0"/>
              <a:buChar char="•"/>
              <a:defRPr/>
            </a:pPr>
            <a:endParaRPr lang="en-GB" altLang="en-US" sz="1200" dirty="0"/>
          </a:p>
          <a:p>
            <a:pPr marL="285750" indent="-285750">
              <a:spcBef>
                <a:spcPct val="0"/>
              </a:spcBef>
              <a:buFont typeface="Arial" panose="020B0604020202020204" pitchFamily="34" charset="0"/>
              <a:buChar char="•"/>
              <a:defRPr/>
            </a:pPr>
            <a:r>
              <a:rPr lang="en-GB" altLang="en-US" sz="2400" dirty="0"/>
              <a:t>Please stay with your child until they have gone into Nursery.</a:t>
            </a:r>
          </a:p>
          <a:p>
            <a:pPr marL="171450" indent="-171450">
              <a:spcBef>
                <a:spcPct val="0"/>
              </a:spcBef>
              <a:buFont typeface="Arial" panose="020B0604020202020204" pitchFamily="34" charset="0"/>
              <a:buChar char="•"/>
              <a:defRPr/>
            </a:pPr>
            <a:endParaRPr lang="en-GB" altLang="en-US" sz="800" dirty="0"/>
          </a:p>
          <a:p>
            <a:pPr marL="285750" indent="-285750">
              <a:spcBef>
                <a:spcPct val="0"/>
              </a:spcBef>
              <a:buFont typeface="Arial" panose="020B0604020202020204" pitchFamily="34" charset="0"/>
              <a:buChar char="•"/>
              <a:defRPr/>
            </a:pPr>
            <a:r>
              <a:rPr lang="en-GB" altLang="en-US" sz="2400" dirty="0"/>
              <a:t>Doors are locked as soon as all the children are in Nursery.</a:t>
            </a:r>
          </a:p>
          <a:p>
            <a:pPr marL="171450" indent="-171450">
              <a:spcBef>
                <a:spcPct val="0"/>
              </a:spcBef>
              <a:buFont typeface="Arial" panose="020B0604020202020204" pitchFamily="34" charset="0"/>
              <a:buChar char="•"/>
              <a:defRPr/>
            </a:pPr>
            <a:endParaRPr lang="en-GB" altLang="en-US" sz="800" dirty="0"/>
          </a:p>
          <a:p>
            <a:pPr marL="285750" indent="-285750">
              <a:spcBef>
                <a:spcPct val="0"/>
              </a:spcBef>
              <a:buFont typeface="Arial" panose="020B0604020202020204" pitchFamily="34" charset="0"/>
              <a:buChar char="•"/>
              <a:defRPr/>
            </a:pPr>
            <a:r>
              <a:rPr lang="en-GB" altLang="en-US" sz="2400" dirty="0"/>
              <a:t>If you are late please go straight to the office to sign your child into Nursery.</a:t>
            </a:r>
          </a:p>
          <a:p>
            <a:pPr marL="171450" indent="-171450">
              <a:spcBef>
                <a:spcPct val="0"/>
              </a:spcBef>
              <a:buFont typeface="Arial" panose="020B0604020202020204" pitchFamily="34" charset="0"/>
              <a:buChar char="•"/>
              <a:defRPr/>
            </a:pPr>
            <a:endParaRPr lang="en-GB" altLang="en-US" sz="800" dirty="0"/>
          </a:p>
          <a:p>
            <a:pPr marL="285750" indent="-285750">
              <a:spcBef>
                <a:spcPct val="0"/>
              </a:spcBef>
              <a:buFont typeface="Arial" panose="020B0604020202020204" pitchFamily="34" charset="0"/>
              <a:buChar char="•"/>
              <a:defRPr/>
            </a:pPr>
            <a:r>
              <a:rPr lang="en-GB" altLang="en-US" sz="2400" dirty="0"/>
              <a:t>Our car park has a barrier system and </a:t>
            </a:r>
            <a:r>
              <a:rPr lang="en-GB" altLang="en-US" sz="2400" b="1" dirty="0"/>
              <a:t>only staff </a:t>
            </a:r>
            <a:r>
              <a:rPr lang="en-GB" altLang="en-US" sz="2400" dirty="0"/>
              <a:t>are allowed to park on site. All parents are kindly asked to park outside away from the school, in order to keep all of our children safe whilst accessing the site. </a:t>
            </a:r>
          </a:p>
          <a:p>
            <a:pPr marL="285750" indent="-285750">
              <a:spcBef>
                <a:spcPct val="0"/>
              </a:spcBef>
              <a:buFont typeface="Arial" panose="020B0604020202020204" pitchFamily="34" charset="0"/>
              <a:buChar char="•"/>
              <a:defRPr/>
            </a:pPr>
            <a:endParaRPr lang="en-GB" altLang="en-US" sz="2400" dirty="0"/>
          </a:p>
        </p:txBody>
      </p:sp>
    </p:spTree>
    <p:extLst>
      <p:ext uri="{BB962C8B-B14F-4D97-AF65-F5344CB8AC3E}">
        <p14:creationId xmlns:p14="http://schemas.microsoft.com/office/powerpoint/2010/main" val="6490811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26485" y="475017"/>
            <a:ext cx="8112034" cy="523220"/>
          </a:xfrm>
          <a:prstGeom prst="rect">
            <a:avLst/>
          </a:prstGeom>
          <a:noFill/>
        </p:spPr>
        <p:txBody>
          <a:bodyPr wrap="square" rtlCol="0">
            <a:spAutoFit/>
          </a:bodyPr>
          <a:lstStyle/>
          <a:p>
            <a:pPr algn="ctr"/>
            <a:r>
              <a:rPr lang="en-GB" sz="2800" b="1" dirty="0" smtClean="0"/>
              <a:t>Leaving Nursery</a:t>
            </a:r>
            <a:endParaRPr lang="en-GB" sz="2800" b="1" dirty="0"/>
          </a:p>
        </p:txBody>
      </p:sp>
      <p:sp>
        <p:nvSpPr>
          <p:cNvPr id="8" name="TextBox 7"/>
          <p:cNvSpPr txBox="1"/>
          <p:nvPr/>
        </p:nvSpPr>
        <p:spPr>
          <a:xfrm>
            <a:off x="755649" y="1118917"/>
            <a:ext cx="7851161" cy="5262979"/>
          </a:xfrm>
          <a:prstGeom prst="rect">
            <a:avLst/>
          </a:prstGeom>
          <a:noFill/>
        </p:spPr>
        <p:txBody>
          <a:bodyPr wrap="square" rtlCol="0">
            <a:spAutoFit/>
          </a:bodyPr>
          <a:lstStyle/>
          <a:p>
            <a:r>
              <a:rPr lang="en-GB" sz="2400" dirty="0"/>
              <a:t>We </a:t>
            </a:r>
            <a:r>
              <a:rPr lang="en-GB" sz="2400" dirty="0" smtClean="0"/>
              <a:t>ask </a:t>
            </a:r>
            <a:r>
              <a:rPr lang="en-GB" sz="2400" dirty="0"/>
              <a:t>that you do not crowd round the exit door as this can cause problems for the children and staff trying to match up children to their parents. If your child is next in line to be dismissed please do wave or call us to get our attention as this will help us speed up the process.</a:t>
            </a:r>
          </a:p>
          <a:p>
            <a:r>
              <a:rPr lang="en-GB" sz="2400" dirty="0"/>
              <a:t>This process does take time and we apologise if you have to wait, but we must put the children’s safety first.</a:t>
            </a:r>
          </a:p>
          <a:p>
            <a:r>
              <a:rPr lang="en-GB" sz="2400" dirty="0"/>
              <a:t>In the first few weeks you may have to tell your child’s teacher your child’s name (probably daily!) until they can get to know who‘s parent belongs to which child. There are a lot of new faces to learn</a:t>
            </a:r>
            <a:r>
              <a:rPr lang="en-GB" sz="2400" dirty="0" smtClean="0"/>
              <a:t>.</a:t>
            </a:r>
          </a:p>
          <a:p>
            <a:endParaRPr lang="en-GB" sz="2400" dirty="0"/>
          </a:p>
          <a:p>
            <a:r>
              <a:rPr lang="en-GB" sz="2400" dirty="0"/>
              <a:t>Please complete - Authorised person to collect form</a:t>
            </a:r>
          </a:p>
        </p:txBody>
      </p:sp>
    </p:spTree>
    <p:extLst>
      <p:ext uri="{BB962C8B-B14F-4D97-AF65-F5344CB8AC3E}">
        <p14:creationId xmlns:p14="http://schemas.microsoft.com/office/powerpoint/2010/main" val="10914481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26485" y="475017"/>
            <a:ext cx="8112034" cy="523220"/>
          </a:xfrm>
          <a:prstGeom prst="rect">
            <a:avLst/>
          </a:prstGeom>
          <a:noFill/>
        </p:spPr>
        <p:txBody>
          <a:bodyPr wrap="square" rtlCol="0">
            <a:spAutoFit/>
          </a:bodyPr>
          <a:lstStyle/>
          <a:p>
            <a:pPr algn="ctr"/>
            <a:r>
              <a:rPr lang="en-GB" sz="2800" b="1" dirty="0" smtClean="0"/>
              <a:t>What your child needs…</a:t>
            </a:r>
            <a:endParaRPr lang="en-GB" sz="2800" b="1" dirty="0"/>
          </a:p>
        </p:txBody>
      </p:sp>
      <p:sp>
        <p:nvSpPr>
          <p:cNvPr id="7" name="TextBox 6"/>
          <p:cNvSpPr txBox="1"/>
          <p:nvPr/>
        </p:nvSpPr>
        <p:spPr>
          <a:xfrm>
            <a:off x="435045" y="1108870"/>
            <a:ext cx="8294914" cy="4016484"/>
          </a:xfrm>
          <a:prstGeom prst="rect">
            <a:avLst/>
          </a:prstGeom>
          <a:noFill/>
        </p:spPr>
        <p:txBody>
          <a:bodyPr wrap="square" rtlCol="0">
            <a:spAutoFit/>
          </a:bodyPr>
          <a:lstStyle/>
          <a:p>
            <a:pPr>
              <a:buFontTx/>
              <a:buChar char="•"/>
              <a:defRPr/>
            </a:pPr>
            <a:r>
              <a:rPr lang="en-GB" altLang="en-US" sz="2000" dirty="0"/>
              <a:t>User friendly uniform- this will help </a:t>
            </a:r>
            <a:r>
              <a:rPr lang="en-GB" altLang="en-US" sz="2000" dirty="0" smtClean="0"/>
              <a:t>with </a:t>
            </a:r>
            <a:r>
              <a:rPr lang="en-GB" altLang="en-US" sz="2000" dirty="0"/>
              <a:t>independent toileting and dressing.</a:t>
            </a:r>
          </a:p>
          <a:p>
            <a:pPr>
              <a:defRPr/>
            </a:pPr>
            <a:endParaRPr lang="en-GB" altLang="en-US" sz="1100" dirty="0"/>
          </a:p>
          <a:p>
            <a:pPr>
              <a:buFontTx/>
              <a:buChar char="•"/>
              <a:defRPr/>
            </a:pPr>
            <a:r>
              <a:rPr lang="en-GB" altLang="en-US" sz="2000" dirty="0"/>
              <a:t>Easy shoes, no open toe sandals or laces </a:t>
            </a:r>
            <a:r>
              <a:rPr lang="en-GB" altLang="en-US" sz="2000" b="1" dirty="0"/>
              <a:t>(named inside)</a:t>
            </a:r>
          </a:p>
          <a:p>
            <a:pPr>
              <a:defRPr/>
            </a:pPr>
            <a:endParaRPr lang="en-GB" altLang="en-US" sz="1100" dirty="0"/>
          </a:p>
          <a:p>
            <a:pPr>
              <a:buFontTx/>
              <a:buChar char="•"/>
              <a:defRPr/>
            </a:pPr>
            <a:r>
              <a:rPr lang="en-GB" altLang="en-US" sz="2000" dirty="0"/>
              <a:t>No jewellery, earrings must be studs only</a:t>
            </a:r>
          </a:p>
          <a:p>
            <a:pPr>
              <a:defRPr/>
            </a:pPr>
            <a:endParaRPr lang="en-GB" altLang="en-US" sz="1100" dirty="0"/>
          </a:p>
          <a:p>
            <a:pPr>
              <a:buFontTx/>
              <a:buChar char="•"/>
              <a:defRPr/>
            </a:pPr>
            <a:r>
              <a:rPr lang="en-GB" altLang="en-US" sz="2000" dirty="0"/>
              <a:t>Name in everything and show them where it is</a:t>
            </a:r>
          </a:p>
          <a:p>
            <a:pPr>
              <a:defRPr/>
            </a:pPr>
            <a:endParaRPr lang="en-GB" altLang="en-US" sz="1100" dirty="0"/>
          </a:p>
          <a:p>
            <a:pPr>
              <a:buFontTx/>
              <a:buChar char="•"/>
              <a:defRPr/>
            </a:pPr>
            <a:r>
              <a:rPr lang="en-GB" altLang="en-US" sz="2000" dirty="0" smtClean="0"/>
              <a:t>Backpacks with </a:t>
            </a:r>
            <a:r>
              <a:rPr lang="en-GB" altLang="en-US" sz="2000" smtClean="0"/>
              <a:t>spare clothes</a:t>
            </a:r>
            <a:endParaRPr lang="en-GB" altLang="en-US" sz="2000" dirty="0"/>
          </a:p>
          <a:p>
            <a:pPr>
              <a:defRPr/>
            </a:pPr>
            <a:endParaRPr lang="en-GB" altLang="en-US" sz="1100" dirty="0"/>
          </a:p>
          <a:p>
            <a:pPr>
              <a:buFontTx/>
              <a:buChar char="•"/>
              <a:defRPr/>
            </a:pPr>
            <a:r>
              <a:rPr lang="en-GB" altLang="en-US" sz="2000" dirty="0"/>
              <a:t>Water bottle </a:t>
            </a:r>
            <a:r>
              <a:rPr lang="en-GB" altLang="en-US" sz="2000" b="1" dirty="0"/>
              <a:t>(</a:t>
            </a:r>
            <a:r>
              <a:rPr lang="en-GB" altLang="en-US" sz="2000" b="1" u="sng" dirty="0"/>
              <a:t>named and only water to be sent</a:t>
            </a:r>
            <a:r>
              <a:rPr lang="en-GB" altLang="en-US" sz="2000" b="1" dirty="0"/>
              <a:t>)</a:t>
            </a:r>
          </a:p>
          <a:p>
            <a:pPr>
              <a:defRPr/>
            </a:pPr>
            <a:endParaRPr lang="en-GB" altLang="en-US" sz="2000" dirty="0" smtClean="0">
              <a:solidFill>
                <a:srgbClr val="CC3300"/>
              </a:solidFill>
            </a:endParaRPr>
          </a:p>
          <a:p>
            <a:pPr>
              <a:defRPr/>
            </a:pPr>
            <a:endParaRPr lang="en-GB" altLang="en-US" sz="2000" dirty="0">
              <a:solidFill>
                <a:srgbClr val="CC3300"/>
              </a:solidFill>
            </a:endParaRPr>
          </a:p>
          <a:p>
            <a:pPr>
              <a:buFontTx/>
              <a:buChar char="•"/>
              <a:defRPr/>
            </a:pPr>
            <a:r>
              <a:rPr lang="en-GB" altLang="en-US" sz="2000" b="1" dirty="0">
                <a:solidFill>
                  <a:srgbClr val="CC3300"/>
                </a:solidFill>
              </a:rPr>
              <a:t>Parents </a:t>
            </a:r>
            <a:r>
              <a:rPr lang="en-GB" altLang="en-US" sz="2000" b="1" u="sng" dirty="0">
                <a:solidFill>
                  <a:srgbClr val="CC3300"/>
                </a:solidFill>
              </a:rPr>
              <a:t>must not</a:t>
            </a:r>
            <a:r>
              <a:rPr lang="en-GB" altLang="en-US" sz="2000" b="1" dirty="0">
                <a:solidFill>
                  <a:srgbClr val="CC3300"/>
                </a:solidFill>
              </a:rPr>
              <a:t> send in any nuts or products that contain nuts</a:t>
            </a:r>
            <a:endParaRPr lang="en-GB" altLang="en-US" sz="2000" b="1" dirty="0"/>
          </a:p>
        </p:txBody>
      </p:sp>
    </p:spTree>
    <p:extLst>
      <p:ext uri="{BB962C8B-B14F-4D97-AF65-F5344CB8AC3E}">
        <p14:creationId xmlns:p14="http://schemas.microsoft.com/office/powerpoint/2010/main" val="41781815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26485" y="475017"/>
            <a:ext cx="8112034" cy="523220"/>
          </a:xfrm>
          <a:prstGeom prst="rect">
            <a:avLst/>
          </a:prstGeom>
          <a:noFill/>
        </p:spPr>
        <p:txBody>
          <a:bodyPr wrap="square" rtlCol="0">
            <a:spAutoFit/>
          </a:bodyPr>
          <a:lstStyle/>
          <a:p>
            <a:pPr algn="ctr"/>
            <a:r>
              <a:rPr lang="en-GB" sz="2800" b="1" dirty="0" smtClean="0"/>
              <a:t>What we need from you…</a:t>
            </a:r>
            <a:endParaRPr lang="en-GB" sz="2800" b="1" dirty="0"/>
          </a:p>
        </p:txBody>
      </p:sp>
      <p:sp>
        <p:nvSpPr>
          <p:cNvPr id="7" name="TextBox 6"/>
          <p:cNvSpPr txBox="1"/>
          <p:nvPr/>
        </p:nvSpPr>
        <p:spPr>
          <a:xfrm>
            <a:off x="344594" y="1158419"/>
            <a:ext cx="8839584" cy="5539978"/>
          </a:xfrm>
          <a:prstGeom prst="rect">
            <a:avLst/>
          </a:prstGeom>
          <a:noFill/>
        </p:spPr>
        <p:txBody>
          <a:bodyPr wrap="square" rtlCol="0">
            <a:spAutoFit/>
          </a:bodyPr>
          <a:lstStyle/>
          <a:p>
            <a:pPr marL="342900" indent="-342900">
              <a:buFont typeface="Arial" panose="020B0604020202020204" pitchFamily="34" charset="0"/>
              <a:buChar char="•"/>
              <a:defRPr/>
            </a:pPr>
            <a:r>
              <a:rPr lang="en-GB" sz="2000" dirty="0"/>
              <a:t>All forms to be completed (</a:t>
            </a:r>
            <a:r>
              <a:rPr lang="en-GB" sz="2000" b="1" u="sng" dirty="0"/>
              <a:t>pick up form</a:t>
            </a:r>
            <a:r>
              <a:rPr lang="en-GB" sz="2000" dirty="0"/>
              <a:t>).</a:t>
            </a:r>
          </a:p>
          <a:p>
            <a:pPr>
              <a:defRPr/>
            </a:pPr>
            <a:endParaRPr lang="en-GB" sz="800" dirty="0"/>
          </a:p>
          <a:p>
            <a:pPr marL="457200" indent="-457200">
              <a:buFont typeface="Arial" panose="020B0604020202020204" pitchFamily="34" charset="0"/>
              <a:buChar char="•"/>
              <a:defRPr/>
            </a:pPr>
            <a:r>
              <a:rPr lang="en-GB" sz="2000" dirty="0"/>
              <a:t>Inform us of any </a:t>
            </a:r>
            <a:r>
              <a:rPr lang="en-GB" sz="2000" b="1" u="sng" dirty="0"/>
              <a:t>allergies </a:t>
            </a:r>
            <a:r>
              <a:rPr lang="en-GB" sz="2000" dirty="0"/>
              <a:t>immediately.</a:t>
            </a:r>
          </a:p>
          <a:p>
            <a:pPr>
              <a:defRPr/>
            </a:pPr>
            <a:endParaRPr lang="en-GB" sz="800" dirty="0"/>
          </a:p>
          <a:p>
            <a:pPr marL="457200" indent="-457200">
              <a:buFont typeface="Arial" panose="020B0604020202020204" pitchFamily="34" charset="0"/>
              <a:buChar char="•"/>
              <a:defRPr/>
            </a:pPr>
            <a:r>
              <a:rPr lang="en-GB" sz="2000" b="1" dirty="0"/>
              <a:t>Medicines</a:t>
            </a:r>
            <a:r>
              <a:rPr lang="en-GB" sz="2000" dirty="0"/>
              <a:t> in school please inform us immediately so we can fill in a care plan if needed.</a:t>
            </a:r>
          </a:p>
          <a:p>
            <a:pPr>
              <a:defRPr/>
            </a:pPr>
            <a:endParaRPr lang="en-GB" sz="800" dirty="0"/>
          </a:p>
          <a:p>
            <a:pPr marL="457200" indent="-457200">
              <a:buFont typeface="Arial" panose="020B0604020202020204" pitchFamily="34" charset="0"/>
              <a:buChar char="•"/>
              <a:defRPr/>
            </a:pPr>
            <a:r>
              <a:rPr lang="en-GB" sz="2000" dirty="0"/>
              <a:t>If you are not collecting your child and it is someone different from the pick up list you must inform us or ring the office.</a:t>
            </a:r>
          </a:p>
          <a:p>
            <a:pPr>
              <a:defRPr/>
            </a:pPr>
            <a:endParaRPr lang="en-GB" sz="800" dirty="0"/>
          </a:p>
          <a:p>
            <a:pPr marL="457200" indent="-457200">
              <a:buFont typeface="Arial" panose="020B0604020202020204" pitchFamily="34" charset="0"/>
              <a:buChar char="•"/>
              <a:defRPr/>
            </a:pPr>
            <a:r>
              <a:rPr lang="en-GB" sz="2000" b="1" dirty="0"/>
              <a:t>Always</a:t>
            </a:r>
            <a:r>
              <a:rPr lang="en-GB" sz="2000" dirty="0"/>
              <a:t> be there to pick your child up </a:t>
            </a:r>
            <a:r>
              <a:rPr lang="en-GB" sz="2000" b="1" dirty="0"/>
              <a:t>on time</a:t>
            </a:r>
            <a:r>
              <a:rPr lang="en-GB" sz="2000" dirty="0"/>
              <a:t>.</a:t>
            </a:r>
          </a:p>
          <a:p>
            <a:pPr>
              <a:defRPr/>
            </a:pPr>
            <a:endParaRPr lang="en-GB" sz="800" dirty="0"/>
          </a:p>
          <a:p>
            <a:pPr marL="457200" indent="-457200">
              <a:buFont typeface="Arial" panose="020B0604020202020204" pitchFamily="34" charset="0"/>
              <a:buChar char="•"/>
              <a:defRPr/>
            </a:pPr>
            <a:r>
              <a:rPr lang="en-GB" sz="2000" dirty="0"/>
              <a:t>Please share any concerns you have with us. We are here to help and support you. </a:t>
            </a:r>
          </a:p>
          <a:p>
            <a:pPr>
              <a:defRPr/>
            </a:pPr>
            <a:endParaRPr lang="en-GB" sz="800" dirty="0"/>
          </a:p>
          <a:p>
            <a:pPr marL="457200" indent="-457200">
              <a:buFont typeface="Arial" panose="020B0604020202020204" pitchFamily="34" charset="0"/>
              <a:buChar char="•"/>
              <a:defRPr/>
            </a:pPr>
            <a:r>
              <a:rPr lang="en-GB" sz="2000" dirty="0"/>
              <a:t>For </a:t>
            </a:r>
            <a:r>
              <a:rPr lang="en-GB" sz="2000" b="1" dirty="0"/>
              <a:t>birthdays </a:t>
            </a:r>
            <a:r>
              <a:rPr lang="en-GB" sz="2000" dirty="0"/>
              <a:t>if you wish to send sweets, </a:t>
            </a:r>
            <a:r>
              <a:rPr lang="en-GB" sz="2000" b="1" dirty="0"/>
              <a:t>please send the same for all children. </a:t>
            </a:r>
            <a:r>
              <a:rPr lang="en-GB" sz="2000" dirty="0"/>
              <a:t>(If your child has an allergy you may wish to provide school with a separate box of treats that could be given in exchange). </a:t>
            </a:r>
          </a:p>
          <a:p>
            <a:pPr>
              <a:defRPr/>
            </a:pPr>
            <a:r>
              <a:rPr lang="en-GB" sz="2000" i="1" dirty="0">
                <a:solidFill>
                  <a:srgbClr val="FF0000"/>
                </a:solidFill>
              </a:rPr>
              <a:t>      Please do not send anything that contains nuts</a:t>
            </a:r>
          </a:p>
          <a:p>
            <a:pPr>
              <a:defRPr/>
            </a:pPr>
            <a:endParaRPr lang="en-GB" sz="800" i="1" dirty="0">
              <a:solidFill>
                <a:srgbClr val="FF0000"/>
              </a:solidFill>
            </a:endParaRPr>
          </a:p>
          <a:p>
            <a:pPr marL="342900" indent="-342900">
              <a:buFont typeface="Arial" panose="020B0604020202020204" pitchFamily="34" charset="0"/>
              <a:buChar char="•"/>
              <a:defRPr/>
            </a:pPr>
            <a:r>
              <a:rPr lang="en-GB" sz="2000" dirty="0"/>
              <a:t>Please read the parents information board regularly </a:t>
            </a:r>
            <a:r>
              <a:rPr lang="en-GB" sz="1600" dirty="0"/>
              <a:t>(on the wall by door).</a:t>
            </a:r>
          </a:p>
          <a:p>
            <a:pPr>
              <a:defRPr/>
            </a:pPr>
            <a:endParaRPr lang="en-GB" altLang="en-US" b="1" dirty="0"/>
          </a:p>
        </p:txBody>
      </p:sp>
    </p:spTree>
    <p:extLst>
      <p:ext uri="{BB962C8B-B14F-4D97-AF65-F5344CB8AC3E}">
        <p14:creationId xmlns:p14="http://schemas.microsoft.com/office/powerpoint/2010/main" val="35205058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56581" y="413984"/>
            <a:ext cx="8112034" cy="584775"/>
          </a:xfrm>
          <a:prstGeom prst="rect">
            <a:avLst/>
          </a:prstGeom>
          <a:noFill/>
        </p:spPr>
        <p:txBody>
          <a:bodyPr wrap="square" rtlCol="0">
            <a:spAutoFit/>
          </a:bodyPr>
          <a:lstStyle/>
          <a:p>
            <a:pPr algn="ctr"/>
            <a:r>
              <a:rPr lang="en-GB" sz="3200" b="1" dirty="0" smtClean="0"/>
              <a:t>Our Day</a:t>
            </a:r>
            <a:endParaRPr lang="en-GB" sz="3200" b="1" dirty="0"/>
          </a:p>
        </p:txBody>
      </p:sp>
      <p:sp>
        <p:nvSpPr>
          <p:cNvPr id="7" name="TextBox 6"/>
          <p:cNvSpPr txBox="1"/>
          <p:nvPr/>
        </p:nvSpPr>
        <p:spPr>
          <a:xfrm>
            <a:off x="556581" y="894235"/>
            <a:ext cx="8081938" cy="5262979"/>
          </a:xfrm>
          <a:prstGeom prst="rect">
            <a:avLst/>
          </a:prstGeom>
          <a:noFill/>
        </p:spPr>
        <p:txBody>
          <a:bodyPr wrap="square" rtlCol="0">
            <a:spAutoFit/>
          </a:bodyPr>
          <a:lstStyle/>
          <a:p>
            <a:pPr>
              <a:defRPr/>
            </a:pPr>
            <a:r>
              <a:rPr lang="en-GB" sz="2800" dirty="0"/>
              <a:t>We work </a:t>
            </a:r>
            <a:r>
              <a:rPr lang="en-GB" sz="2800" b="1" dirty="0"/>
              <a:t>flexibly</a:t>
            </a:r>
            <a:r>
              <a:rPr lang="en-GB" sz="2800" dirty="0"/>
              <a:t> in nursery to allow the children to get the best out of their learning. </a:t>
            </a:r>
            <a:endParaRPr lang="en-GB" sz="2800" dirty="0" smtClean="0"/>
          </a:p>
          <a:p>
            <a:pPr>
              <a:defRPr/>
            </a:pPr>
            <a:endParaRPr lang="en-GB" sz="2800" dirty="0" smtClean="0"/>
          </a:p>
          <a:p>
            <a:pPr>
              <a:defRPr/>
            </a:pPr>
            <a:r>
              <a:rPr lang="en-GB" sz="2800" dirty="0" smtClean="0"/>
              <a:t>Our </a:t>
            </a:r>
            <a:r>
              <a:rPr lang="en-GB" sz="2800" dirty="0"/>
              <a:t>day will include</a:t>
            </a:r>
            <a:r>
              <a:rPr lang="en-GB" sz="2800" dirty="0" smtClean="0"/>
              <a:t>:</a:t>
            </a:r>
            <a:endParaRPr lang="en-GB" sz="2800" dirty="0"/>
          </a:p>
          <a:p>
            <a:pPr marL="342900" indent="-342900">
              <a:buFont typeface="Arial" panose="020B0604020202020204" pitchFamily="34" charset="0"/>
              <a:buChar char="•"/>
              <a:defRPr/>
            </a:pPr>
            <a:r>
              <a:rPr lang="en-GB" sz="2800" dirty="0"/>
              <a:t>Welcome time</a:t>
            </a:r>
          </a:p>
          <a:p>
            <a:pPr marL="342900" indent="-342900">
              <a:buFont typeface="Arial" panose="020B0604020202020204" pitchFamily="34" charset="0"/>
              <a:buChar char="•"/>
              <a:defRPr/>
            </a:pPr>
            <a:r>
              <a:rPr lang="en-GB" sz="2800" dirty="0"/>
              <a:t>Introduction to the days learning</a:t>
            </a:r>
          </a:p>
          <a:p>
            <a:pPr marL="342900" indent="-342900">
              <a:buFont typeface="Arial" panose="020B0604020202020204" pitchFamily="34" charset="0"/>
              <a:buChar char="•"/>
              <a:defRPr/>
            </a:pPr>
            <a:r>
              <a:rPr lang="en-GB" sz="2800" dirty="0"/>
              <a:t>Teacher-led and independent learning (indoors and outdoors)</a:t>
            </a:r>
          </a:p>
          <a:p>
            <a:pPr marL="342900" indent="-342900">
              <a:buFont typeface="Arial" panose="020B0604020202020204" pitchFamily="34" charset="0"/>
              <a:buChar char="•"/>
              <a:defRPr/>
            </a:pPr>
            <a:r>
              <a:rPr lang="en-GB" sz="2800" dirty="0"/>
              <a:t>Milk and fruit </a:t>
            </a:r>
            <a:r>
              <a:rPr lang="en-GB" sz="2800" dirty="0" smtClean="0"/>
              <a:t>time</a:t>
            </a:r>
          </a:p>
          <a:p>
            <a:pPr marL="342900" indent="-342900">
              <a:buFont typeface="Arial" panose="020B0604020202020204" pitchFamily="34" charset="0"/>
              <a:buChar char="•"/>
              <a:defRPr/>
            </a:pPr>
            <a:r>
              <a:rPr lang="en-GB" sz="2800" dirty="0" smtClean="0"/>
              <a:t>Outdoor </a:t>
            </a:r>
            <a:r>
              <a:rPr lang="en-GB" sz="2800" dirty="0"/>
              <a:t>play</a:t>
            </a:r>
          </a:p>
          <a:p>
            <a:pPr marL="342900" indent="-342900">
              <a:buFont typeface="Arial" panose="020B0604020202020204" pitchFamily="34" charset="0"/>
              <a:buChar char="•"/>
              <a:defRPr/>
            </a:pPr>
            <a:r>
              <a:rPr lang="en-GB" sz="2800" dirty="0"/>
              <a:t>Story time</a:t>
            </a:r>
          </a:p>
          <a:p>
            <a:pPr marL="342900" indent="-342900">
              <a:buFont typeface="Arial" panose="020B0604020202020204" pitchFamily="34" charset="0"/>
              <a:buChar char="•"/>
              <a:defRPr/>
            </a:pPr>
            <a:r>
              <a:rPr lang="en-GB" sz="2800" dirty="0"/>
              <a:t>Home-time</a:t>
            </a:r>
          </a:p>
        </p:txBody>
      </p:sp>
      <p:pic>
        <p:nvPicPr>
          <p:cNvPr id="6" name="Picture 5"/>
          <p:cNvPicPr>
            <a:picLocks noChangeAspect="1"/>
          </p:cNvPicPr>
          <p:nvPr/>
        </p:nvPicPr>
        <p:blipFill>
          <a:blip r:embed="rId3"/>
          <a:stretch>
            <a:fillRect/>
          </a:stretch>
        </p:blipFill>
        <p:spPr>
          <a:xfrm>
            <a:off x="5927404" y="3981468"/>
            <a:ext cx="2213567" cy="2218715"/>
          </a:xfrm>
          <a:prstGeom prst="rect">
            <a:avLst/>
          </a:prstGeom>
        </p:spPr>
      </p:pic>
    </p:spTree>
    <p:extLst>
      <p:ext uri="{BB962C8B-B14F-4D97-AF65-F5344CB8AC3E}">
        <p14:creationId xmlns:p14="http://schemas.microsoft.com/office/powerpoint/2010/main" val="29252709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56581" y="489634"/>
            <a:ext cx="8112034" cy="584775"/>
          </a:xfrm>
          <a:prstGeom prst="rect">
            <a:avLst/>
          </a:prstGeom>
          <a:noFill/>
        </p:spPr>
        <p:txBody>
          <a:bodyPr wrap="square" rtlCol="0">
            <a:spAutoFit/>
          </a:bodyPr>
          <a:lstStyle/>
          <a:p>
            <a:pPr algn="ctr"/>
            <a:r>
              <a:rPr lang="en-GB" sz="3200" b="1" dirty="0" smtClean="0"/>
              <a:t>Seven Areas of Learning and Development</a:t>
            </a:r>
            <a:endParaRPr lang="en-GB" sz="3200" b="1" dirty="0"/>
          </a:p>
        </p:txBody>
      </p:sp>
      <p:sp>
        <p:nvSpPr>
          <p:cNvPr id="7" name="TextBox 6"/>
          <p:cNvSpPr txBox="1"/>
          <p:nvPr/>
        </p:nvSpPr>
        <p:spPr>
          <a:xfrm>
            <a:off x="556581" y="1478747"/>
            <a:ext cx="8081938" cy="5176802"/>
          </a:xfrm>
          <a:prstGeom prst="rect">
            <a:avLst/>
          </a:prstGeom>
          <a:noFill/>
        </p:spPr>
        <p:txBody>
          <a:bodyPr wrap="square" rtlCol="0">
            <a:spAutoFit/>
          </a:bodyPr>
          <a:lstStyle/>
          <a:p>
            <a:pPr>
              <a:spcBef>
                <a:spcPct val="20000"/>
              </a:spcBef>
            </a:pPr>
            <a:r>
              <a:rPr lang="en-GB" altLang="en-US" sz="2800" b="1" dirty="0" smtClean="0"/>
              <a:t>Prime Areas</a:t>
            </a:r>
          </a:p>
          <a:p>
            <a:pPr>
              <a:spcBef>
                <a:spcPct val="20000"/>
              </a:spcBef>
              <a:buFontTx/>
              <a:buChar char="•"/>
            </a:pPr>
            <a:r>
              <a:rPr lang="en-GB" altLang="en-US" sz="2800" dirty="0" smtClean="0"/>
              <a:t>Personal</a:t>
            </a:r>
            <a:r>
              <a:rPr lang="en-GB" altLang="en-US" sz="2800" dirty="0"/>
              <a:t>, Social and Emotional Development</a:t>
            </a:r>
          </a:p>
          <a:p>
            <a:pPr>
              <a:spcBef>
                <a:spcPct val="20000"/>
              </a:spcBef>
              <a:buFontTx/>
              <a:buChar char="•"/>
            </a:pPr>
            <a:r>
              <a:rPr lang="en-GB" altLang="en-US" sz="2800" dirty="0"/>
              <a:t>Communication and Language</a:t>
            </a:r>
          </a:p>
          <a:p>
            <a:pPr>
              <a:spcBef>
                <a:spcPct val="20000"/>
              </a:spcBef>
              <a:buFontTx/>
              <a:buChar char="•"/>
            </a:pPr>
            <a:r>
              <a:rPr lang="en-GB" altLang="en-US" sz="2800" dirty="0"/>
              <a:t>Physical </a:t>
            </a:r>
            <a:r>
              <a:rPr lang="en-GB" altLang="en-US" sz="2800" dirty="0" smtClean="0"/>
              <a:t>Development</a:t>
            </a:r>
          </a:p>
          <a:p>
            <a:pPr>
              <a:spcBef>
                <a:spcPct val="20000"/>
              </a:spcBef>
            </a:pPr>
            <a:endParaRPr lang="en-GB" altLang="en-US" sz="2800" dirty="0" smtClean="0"/>
          </a:p>
          <a:p>
            <a:pPr>
              <a:spcBef>
                <a:spcPct val="20000"/>
              </a:spcBef>
            </a:pPr>
            <a:r>
              <a:rPr lang="en-GB" altLang="en-US" sz="2800" b="1" dirty="0" smtClean="0"/>
              <a:t>Specific Areas</a:t>
            </a:r>
            <a:endParaRPr lang="en-GB" altLang="en-US" sz="2800" b="1" dirty="0"/>
          </a:p>
          <a:p>
            <a:pPr>
              <a:spcBef>
                <a:spcPct val="20000"/>
              </a:spcBef>
              <a:buFontTx/>
              <a:buChar char="•"/>
            </a:pPr>
            <a:r>
              <a:rPr lang="en-GB" altLang="en-US" sz="2800" dirty="0"/>
              <a:t>Literacy</a:t>
            </a:r>
          </a:p>
          <a:p>
            <a:pPr>
              <a:spcBef>
                <a:spcPct val="20000"/>
              </a:spcBef>
              <a:buFontTx/>
              <a:buChar char="•"/>
            </a:pPr>
            <a:r>
              <a:rPr lang="en-GB" altLang="en-US" sz="2800" dirty="0"/>
              <a:t>Mathematics</a:t>
            </a:r>
          </a:p>
          <a:p>
            <a:pPr>
              <a:spcBef>
                <a:spcPct val="20000"/>
              </a:spcBef>
              <a:buFontTx/>
              <a:buChar char="•"/>
            </a:pPr>
            <a:r>
              <a:rPr lang="en-GB" altLang="en-US" sz="2800" dirty="0"/>
              <a:t>Understanding of the World </a:t>
            </a:r>
            <a:endParaRPr lang="en-GB" altLang="en-US" sz="2800" dirty="0" smtClean="0"/>
          </a:p>
          <a:p>
            <a:pPr>
              <a:spcBef>
                <a:spcPct val="20000"/>
              </a:spcBef>
              <a:buFontTx/>
              <a:buChar char="•"/>
            </a:pPr>
            <a:r>
              <a:rPr lang="en-GB" altLang="en-US" sz="2800" dirty="0" smtClean="0"/>
              <a:t>Expressive </a:t>
            </a:r>
            <a:r>
              <a:rPr lang="en-GB" altLang="en-US" sz="2800" dirty="0"/>
              <a:t>Arts and Design</a:t>
            </a:r>
          </a:p>
        </p:txBody>
      </p:sp>
      <p:pic>
        <p:nvPicPr>
          <p:cNvPr id="6" name="Picture 5"/>
          <p:cNvPicPr>
            <a:picLocks noChangeAspect="1"/>
          </p:cNvPicPr>
          <p:nvPr/>
        </p:nvPicPr>
        <p:blipFill>
          <a:blip r:embed="rId3"/>
          <a:stretch>
            <a:fillRect/>
          </a:stretch>
        </p:blipFill>
        <p:spPr>
          <a:xfrm>
            <a:off x="5884908" y="3032261"/>
            <a:ext cx="2554479" cy="2554479"/>
          </a:xfrm>
          <a:prstGeom prst="rect">
            <a:avLst/>
          </a:prstGeom>
        </p:spPr>
      </p:pic>
    </p:spTree>
    <p:extLst>
      <p:ext uri="{BB962C8B-B14F-4D97-AF65-F5344CB8AC3E}">
        <p14:creationId xmlns:p14="http://schemas.microsoft.com/office/powerpoint/2010/main" val="31273997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56581" y="489634"/>
            <a:ext cx="8112034" cy="584775"/>
          </a:xfrm>
          <a:prstGeom prst="rect">
            <a:avLst/>
          </a:prstGeom>
          <a:noFill/>
        </p:spPr>
        <p:txBody>
          <a:bodyPr wrap="square" rtlCol="0">
            <a:spAutoFit/>
          </a:bodyPr>
          <a:lstStyle/>
          <a:p>
            <a:pPr algn="ctr"/>
            <a:r>
              <a:rPr lang="en-GB" sz="3200" b="1" dirty="0" smtClean="0"/>
              <a:t>Early Years Pupil Premium</a:t>
            </a:r>
            <a:endParaRPr lang="en-GB" sz="3200" b="1" dirty="0"/>
          </a:p>
        </p:txBody>
      </p:sp>
      <p:sp>
        <p:nvSpPr>
          <p:cNvPr id="7" name="TextBox 6"/>
          <p:cNvSpPr txBox="1"/>
          <p:nvPr/>
        </p:nvSpPr>
        <p:spPr>
          <a:xfrm>
            <a:off x="571629" y="1152610"/>
            <a:ext cx="8081938" cy="5509200"/>
          </a:xfrm>
          <a:prstGeom prst="rect">
            <a:avLst/>
          </a:prstGeom>
          <a:noFill/>
        </p:spPr>
        <p:txBody>
          <a:bodyPr wrap="square" rtlCol="0">
            <a:spAutoFit/>
          </a:bodyPr>
          <a:lstStyle/>
          <a:p>
            <a:r>
              <a:rPr lang="en-GB" sz="1600" b="1" dirty="0"/>
              <a:t>What is it? </a:t>
            </a:r>
          </a:p>
          <a:p>
            <a:endParaRPr lang="en-GB" sz="1600" dirty="0"/>
          </a:p>
          <a:p>
            <a:r>
              <a:rPr lang="en-GB" sz="1600" dirty="0"/>
              <a:t>It is direct funding to early years settings to help school improve the education they provide for 3 and 4 year olds.</a:t>
            </a:r>
          </a:p>
          <a:p>
            <a:endParaRPr lang="en-GB" sz="1600" dirty="0"/>
          </a:p>
          <a:p>
            <a:r>
              <a:rPr lang="en-GB" sz="1600" b="1" dirty="0"/>
              <a:t>What are the eligibility criteria? </a:t>
            </a:r>
          </a:p>
          <a:p>
            <a:endParaRPr lang="en-GB" sz="1600" dirty="0"/>
          </a:p>
          <a:p>
            <a:r>
              <a:rPr lang="en-GB" sz="1600" dirty="0"/>
              <a:t>Children may be eligible for EYPP if their family gets one of the following: </a:t>
            </a:r>
          </a:p>
          <a:p>
            <a:r>
              <a:rPr lang="en-GB" sz="1600" dirty="0"/>
              <a:t>• Income Support, Income-based Jobseeker's Allowance </a:t>
            </a:r>
          </a:p>
          <a:p>
            <a:r>
              <a:rPr lang="en-GB" sz="1600" dirty="0"/>
              <a:t>• Income-related Employment and Support Allowance </a:t>
            </a:r>
          </a:p>
          <a:p>
            <a:r>
              <a:rPr lang="en-GB" sz="1600" dirty="0"/>
              <a:t>• Support under part VI of the Immigration and Asylum Act 1999 </a:t>
            </a:r>
          </a:p>
          <a:p>
            <a:r>
              <a:rPr lang="en-GB" sz="1600" dirty="0"/>
              <a:t>• The guaranteed element of the State Pension Credit </a:t>
            </a:r>
          </a:p>
          <a:p>
            <a:r>
              <a:rPr lang="en-GB" sz="1600" dirty="0"/>
              <a:t>• Child Tax Credit (provided they are not also entitled to Working Tax Credit) and have an annual gross income of less than £16,190 </a:t>
            </a:r>
          </a:p>
          <a:p>
            <a:r>
              <a:rPr lang="en-GB" sz="1600" dirty="0"/>
              <a:t>• Working Tax Credit run on, which is paid for four weeks after they stop qualifying for Working Tax Credit </a:t>
            </a:r>
          </a:p>
          <a:p>
            <a:r>
              <a:rPr lang="en-GB" sz="1600" dirty="0"/>
              <a:t>• Universal Credit with annual take home pay of no more than £7,400 EYPP is also available if a child has been in local authority care for at least one day or more, or was adopted from care in England or Wales, or left care under a special guardianship order.</a:t>
            </a:r>
          </a:p>
          <a:p>
            <a:endParaRPr lang="en-GB" sz="1600" dirty="0"/>
          </a:p>
          <a:p>
            <a:r>
              <a:rPr lang="en-GB" sz="1600" dirty="0"/>
              <a:t>- Parental Declaration Form </a:t>
            </a:r>
          </a:p>
        </p:txBody>
      </p:sp>
    </p:spTree>
    <p:extLst>
      <p:ext uri="{BB962C8B-B14F-4D97-AF65-F5344CB8AC3E}">
        <p14:creationId xmlns:p14="http://schemas.microsoft.com/office/powerpoint/2010/main" val="28701816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56581" y="489634"/>
            <a:ext cx="8112034" cy="584775"/>
          </a:xfrm>
          <a:prstGeom prst="rect">
            <a:avLst/>
          </a:prstGeom>
          <a:noFill/>
        </p:spPr>
        <p:txBody>
          <a:bodyPr wrap="square" rtlCol="0">
            <a:spAutoFit/>
          </a:bodyPr>
          <a:lstStyle/>
          <a:p>
            <a:pPr algn="ctr"/>
            <a:r>
              <a:rPr lang="en-GB" sz="3200" b="1" dirty="0" smtClean="0"/>
              <a:t>Final Thoughts</a:t>
            </a:r>
            <a:endParaRPr lang="en-GB" sz="3200" b="1" dirty="0"/>
          </a:p>
        </p:txBody>
      </p:sp>
      <p:sp>
        <p:nvSpPr>
          <p:cNvPr id="7" name="TextBox 6"/>
          <p:cNvSpPr txBox="1"/>
          <p:nvPr/>
        </p:nvSpPr>
        <p:spPr>
          <a:xfrm>
            <a:off x="556581" y="1107090"/>
            <a:ext cx="8081938" cy="5189113"/>
          </a:xfrm>
          <a:prstGeom prst="rect">
            <a:avLst/>
          </a:prstGeom>
          <a:noFill/>
        </p:spPr>
        <p:txBody>
          <a:bodyPr wrap="square" rtlCol="0">
            <a:spAutoFit/>
          </a:bodyPr>
          <a:lstStyle/>
          <a:p>
            <a:pPr>
              <a:spcBef>
                <a:spcPct val="20000"/>
              </a:spcBef>
            </a:pPr>
            <a:r>
              <a:rPr lang="en-GB" altLang="en-US" sz="2400" b="1" dirty="0"/>
              <a:t>Stay Positive </a:t>
            </a:r>
            <a:r>
              <a:rPr lang="en-GB" altLang="en-US" sz="2400" dirty="0"/>
              <a:t>– Children learn best when they feel confident and safe to try new things, even if they don’t get it right the first time</a:t>
            </a:r>
            <a:r>
              <a:rPr lang="en-GB" altLang="en-US" sz="2400" dirty="0" smtClean="0"/>
              <a:t>.</a:t>
            </a:r>
          </a:p>
          <a:p>
            <a:pPr>
              <a:spcBef>
                <a:spcPct val="20000"/>
              </a:spcBef>
            </a:pPr>
            <a:endParaRPr lang="en-GB" altLang="en-US" sz="2400" dirty="0" smtClean="0"/>
          </a:p>
          <a:p>
            <a:pPr>
              <a:spcBef>
                <a:spcPct val="20000"/>
              </a:spcBef>
            </a:pPr>
            <a:r>
              <a:rPr lang="en-GB" altLang="en-US" sz="2400" b="1" dirty="0" smtClean="0"/>
              <a:t>Focus </a:t>
            </a:r>
            <a:r>
              <a:rPr lang="en-GB" altLang="en-US" sz="2400" b="1" dirty="0"/>
              <a:t>on Progress, Not Perfection </a:t>
            </a:r>
            <a:r>
              <a:rPr lang="en-GB" altLang="en-US" sz="2400" dirty="0"/>
              <a:t>– Every child learns at their own pace and in their own way. It’s not about being the best – it’s about growing, exploring, and enjoying the journey</a:t>
            </a:r>
            <a:r>
              <a:rPr lang="en-GB" altLang="en-US" sz="2400" dirty="0" smtClean="0"/>
              <a:t>.</a:t>
            </a:r>
          </a:p>
          <a:p>
            <a:pPr>
              <a:spcBef>
                <a:spcPct val="20000"/>
              </a:spcBef>
            </a:pPr>
            <a:endParaRPr lang="en-GB" altLang="en-US" sz="2400" dirty="0" smtClean="0"/>
          </a:p>
          <a:p>
            <a:pPr>
              <a:spcBef>
                <a:spcPct val="20000"/>
              </a:spcBef>
            </a:pPr>
            <a:r>
              <a:rPr lang="en-GB" altLang="en-US" sz="2400" b="1" dirty="0" smtClean="0"/>
              <a:t>Share </a:t>
            </a:r>
            <a:r>
              <a:rPr lang="en-GB" altLang="en-US" sz="2400" b="1" dirty="0"/>
              <a:t>What You See at Home </a:t>
            </a:r>
            <a:r>
              <a:rPr lang="en-GB" altLang="en-US" sz="2400" dirty="0"/>
              <a:t>– Let your child’s teacher know about their interests or anything you’ve noticed about how they play and learn. This helps us plan the best support for their learning.</a:t>
            </a:r>
          </a:p>
        </p:txBody>
      </p:sp>
    </p:spTree>
    <p:extLst>
      <p:ext uri="{BB962C8B-B14F-4D97-AF65-F5344CB8AC3E}">
        <p14:creationId xmlns:p14="http://schemas.microsoft.com/office/powerpoint/2010/main" val="26264169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4" y="443890"/>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7" name="TextBox 6"/>
          <p:cNvSpPr txBox="1"/>
          <p:nvPr/>
        </p:nvSpPr>
        <p:spPr>
          <a:xfrm>
            <a:off x="541533" y="964824"/>
            <a:ext cx="8081938" cy="5299912"/>
          </a:xfrm>
          <a:prstGeom prst="rect">
            <a:avLst/>
          </a:prstGeom>
          <a:noFill/>
        </p:spPr>
        <p:txBody>
          <a:bodyPr wrap="square" rtlCol="0">
            <a:spAutoFit/>
          </a:bodyPr>
          <a:lstStyle/>
          <a:p>
            <a:pPr algn="ctr">
              <a:spcBef>
                <a:spcPct val="20000"/>
              </a:spcBef>
            </a:pPr>
            <a:endParaRPr lang="en-GB" sz="3600" dirty="0" smtClean="0"/>
          </a:p>
          <a:p>
            <a:pPr algn="ctr">
              <a:spcBef>
                <a:spcPct val="20000"/>
              </a:spcBef>
            </a:pPr>
            <a:endParaRPr lang="en-GB" sz="3600" dirty="0"/>
          </a:p>
          <a:p>
            <a:pPr algn="ctr">
              <a:spcBef>
                <a:spcPct val="20000"/>
              </a:spcBef>
            </a:pPr>
            <a:r>
              <a:rPr lang="en-GB" sz="3600" dirty="0" smtClean="0"/>
              <a:t>Your </a:t>
            </a:r>
            <a:r>
              <a:rPr lang="en-GB" sz="3600" dirty="0"/>
              <a:t>child is about to begin a wonderful new adventure in </a:t>
            </a:r>
            <a:r>
              <a:rPr lang="en-GB" sz="3600" dirty="0" smtClean="0"/>
              <a:t>Nursery—full </a:t>
            </a:r>
            <a:r>
              <a:rPr lang="en-GB" sz="3600" dirty="0"/>
              <a:t>of laughter, learning, new friendships, and magical </a:t>
            </a:r>
            <a:r>
              <a:rPr lang="en-GB" sz="3600" dirty="0" smtClean="0"/>
              <a:t>moments and </a:t>
            </a:r>
            <a:r>
              <a:rPr lang="en-GB" sz="3600" dirty="0"/>
              <a:t>we’re so excited to welcome them and share in every step of their journey!</a:t>
            </a:r>
            <a:endParaRPr lang="en-GB" altLang="en-US" sz="3600" dirty="0"/>
          </a:p>
        </p:txBody>
      </p:sp>
      <p:pic>
        <p:nvPicPr>
          <p:cNvPr id="6" name="Picture 5"/>
          <p:cNvPicPr>
            <a:picLocks noChangeAspect="1"/>
          </p:cNvPicPr>
          <p:nvPr/>
        </p:nvPicPr>
        <p:blipFill>
          <a:blip r:embed="rId3"/>
          <a:stretch>
            <a:fillRect/>
          </a:stretch>
        </p:blipFill>
        <p:spPr>
          <a:xfrm>
            <a:off x="2131553" y="580813"/>
            <a:ext cx="5026893" cy="1499185"/>
          </a:xfrm>
          <a:prstGeom prst="rect">
            <a:avLst/>
          </a:prstGeom>
        </p:spPr>
      </p:pic>
    </p:spTree>
    <p:extLst>
      <p:ext uri="{BB962C8B-B14F-4D97-AF65-F5344CB8AC3E}">
        <p14:creationId xmlns:p14="http://schemas.microsoft.com/office/powerpoint/2010/main" val="25201394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C62058F5-E99F-4F27-B9E9-05AC47688FF5}" vid="{052CBA24-7177-4CBD-BE8E-943201157C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332</TotalTime>
  <Words>983</Words>
  <Application>Microsoft Office PowerPoint</Application>
  <PresentationFormat>On-screen Show (4:3)</PresentationFormat>
  <Paragraphs>123</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Twinkl</vt: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Sophie Beasley</dc:creator>
  <cp:lastModifiedBy>G. Birtles</cp:lastModifiedBy>
  <cp:revision>25</cp:revision>
  <dcterms:created xsi:type="dcterms:W3CDTF">2020-11-03T14:51:32Z</dcterms:created>
  <dcterms:modified xsi:type="dcterms:W3CDTF">2025-07-14T09:16:35Z</dcterms:modified>
</cp:coreProperties>
</file>