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7" r:id="rId2"/>
  </p:sldMasterIdLst>
  <p:sldIdLst>
    <p:sldId id="256" r:id="rId3"/>
    <p:sldId id="257" r:id="rId4"/>
    <p:sldId id="258" r:id="rId5"/>
    <p:sldId id="259" r:id="rId6"/>
    <p:sldId id="260" r:id="rId7"/>
    <p:sldId id="265" r:id="rId8"/>
    <p:sldId id="261" r:id="rId9"/>
    <p:sldId id="267" r:id="rId10"/>
    <p:sldId id="299" r:id="rId11"/>
    <p:sldId id="300" r:id="rId12"/>
    <p:sldId id="271" r:id="rId13"/>
    <p:sldId id="301" r:id="rId14"/>
    <p:sldId id="266" r:id="rId15"/>
    <p:sldId id="272" r:id="rId16"/>
    <p:sldId id="273" r:id="rId17"/>
    <p:sldId id="278" r:id="rId18"/>
    <p:sldId id="277" r:id="rId19"/>
    <p:sldId id="296" r:id="rId20"/>
    <p:sldId id="262" r:id="rId21"/>
    <p:sldId id="263" r:id="rId22"/>
    <p:sldId id="276" r:id="rId23"/>
    <p:sldId id="304" r:id="rId24"/>
    <p:sldId id="305" r:id="rId25"/>
    <p:sldId id="279" r:id="rId26"/>
    <p:sldId id="302" r:id="rId27"/>
    <p:sldId id="303" r:id="rId28"/>
    <p:sldId id="284" r:id="rId29"/>
    <p:sldId id="297" r:id="rId30"/>
    <p:sldId id="306" r:id="rId31"/>
    <p:sldId id="274" r:id="rId32"/>
    <p:sldId id="280" r:id="rId33"/>
    <p:sldId id="283" r:id="rId34"/>
    <p:sldId id="282" r:id="rId35"/>
    <p:sldId id="281" r:id="rId36"/>
    <p:sldId id="285" r:id="rId37"/>
    <p:sldId id="288" r:id="rId38"/>
    <p:sldId id="298" r:id="rId39"/>
    <p:sldId id="289" r:id="rId40"/>
    <p:sldId id="292" r:id="rId41"/>
    <p:sldId id="293" r:id="rId42"/>
    <p:sldId id="294" r:id="rId43"/>
    <p:sldId id="290" r:id="rId44"/>
    <p:sldId id="291" r:id="rId45"/>
    <p:sldId id="295"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91" d="100"/>
          <a:sy n="91" d="100"/>
        </p:scale>
        <p:origin x="52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E34A16B-19F1-4F8A-8A77-2702495A987F}"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1922401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E34A16B-19F1-4F8A-8A77-2702495A987F}"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2019374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E34A16B-19F1-4F8A-8A77-2702495A987F}"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1771350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E34A16B-19F1-4F8A-8A77-2702495A987F}"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1272281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E34A16B-19F1-4F8A-8A77-2702495A987F}" type="datetimeFigureOut">
              <a:rPr lang="en-GB" smtClean="0"/>
              <a:t>19/09/2025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2211335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E34A16B-19F1-4F8A-8A77-2702495A987F}" type="datetimeFigureOut">
              <a:rPr lang="en-GB" smtClean="0"/>
              <a:t>19/09/2025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1208496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4A16B-19F1-4F8A-8A77-2702495A987F}" type="datetimeFigureOut">
              <a:rPr lang="en-GB" smtClean="0"/>
              <a:t>19/09/2025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436126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E34A16B-19F1-4F8A-8A77-2702495A987F}"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4207744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E34A16B-19F1-4F8A-8A77-2702495A987F}"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4048869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E34A16B-19F1-4F8A-8A77-2702495A987F}"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2043597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E34A16B-19F1-4F8A-8A77-2702495A987F}"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7A32C1-C5F2-4280-9BDE-31A89D0F69D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6634607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E34A16B-19F1-4F8A-8A77-2702495A987F}"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42465411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E34A16B-19F1-4F8A-8A77-2702495A987F}"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7A32C1-C5F2-4280-9BDE-31A89D0F69D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522229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E34A16B-19F1-4F8A-8A77-2702495A987F}"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9633404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E34A16B-19F1-4F8A-8A77-2702495A987F}"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25706584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E34A16B-19F1-4F8A-8A77-2702495A987F}"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7A32C1-C5F2-4280-9BDE-31A89D0F69D2}" type="slidenum">
              <a:rPr lang="en-GB" smtClean="0"/>
              <a:t>‹#›</a:t>
            </a:fld>
            <a:endParaRPr lang="en-GB"/>
          </a:p>
        </p:txBody>
      </p:sp>
    </p:spTree>
    <p:extLst>
      <p:ext uri="{BB962C8B-B14F-4D97-AF65-F5344CB8AC3E}">
        <p14:creationId xmlns:p14="http://schemas.microsoft.com/office/powerpoint/2010/main" val="27315617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3"/>
          <p:cNvSpPr>
            <a:spLocks noGrp="1"/>
          </p:cNvSpPr>
          <p:nvPr>
            <p:ph type="dt" sz="half" idx="10"/>
          </p:nvPr>
        </p:nvSpPr>
        <p:spPr/>
        <p:txBody>
          <a:bodyPr/>
          <a:lstStyle>
            <a:lvl1pPr>
              <a:defRPr/>
            </a:lvl1pPr>
          </a:lstStyle>
          <a:p>
            <a:pPr>
              <a:defRPr/>
            </a:pPr>
            <a:endParaRPr lang="en-GB"/>
          </a:p>
        </p:txBody>
      </p:sp>
      <p:sp>
        <p:nvSpPr>
          <p:cNvPr id="16" name="Footer Placeholder 4"/>
          <p:cNvSpPr>
            <a:spLocks noGrp="1"/>
          </p:cNvSpPr>
          <p:nvPr>
            <p:ph type="ftr" sz="quarter" idx="11"/>
          </p:nvPr>
        </p:nvSpPr>
        <p:spPr/>
        <p:txBody>
          <a:bodyPr/>
          <a:lstStyle>
            <a:lvl1pPr>
              <a:defRPr/>
            </a:lvl1pPr>
          </a:lstStyle>
          <a:p>
            <a:pPr>
              <a:defRPr/>
            </a:pPr>
            <a:endParaRPr lang="en-GB"/>
          </a:p>
        </p:txBody>
      </p:sp>
      <p:sp>
        <p:nvSpPr>
          <p:cNvPr id="17" name="Slide Number Placeholder 5"/>
          <p:cNvSpPr>
            <a:spLocks noGrp="1"/>
          </p:cNvSpPr>
          <p:nvPr>
            <p:ph type="sldNum" sz="quarter" idx="12"/>
          </p:nvPr>
        </p:nvSpPr>
        <p:spPr/>
        <p:txBody>
          <a:bodyPr/>
          <a:lstStyle>
            <a:lvl1pPr>
              <a:defRPr/>
            </a:lvl1pPr>
          </a:lstStyle>
          <a:p>
            <a:pPr>
              <a:defRPr/>
            </a:pPr>
            <a:fld id="{AE6EEF6F-84F0-416E-90ED-901FB5D6915F}" type="slidenum">
              <a:rPr lang="en-GB" altLang="en-US"/>
              <a:pPr>
                <a:defRPr/>
              </a:pPr>
              <a:t>‹#›</a:t>
            </a:fld>
            <a:endParaRPr lang="en-GB" altLang="en-US"/>
          </a:p>
        </p:txBody>
      </p:sp>
    </p:spTree>
    <p:extLst>
      <p:ext uri="{BB962C8B-B14F-4D97-AF65-F5344CB8AC3E}">
        <p14:creationId xmlns:p14="http://schemas.microsoft.com/office/powerpoint/2010/main" val="42799527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3EF632F-7D37-4C32-839D-CF02030AA608}" type="slidenum">
              <a:rPr lang="en-GB" altLang="en-US"/>
              <a:pPr>
                <a:defRPr/>
              </a:pPr>
              <a:t>‹#›</a:t>
            </a:fld>
            <a:endParaRPr lang="en-GB" altLang="en-US"/>
          </a:p>
        </p:txBody>
      </p:sp>
    </p:spTree>
    <p:extLst>
      <p:ext uri="{BB962C8B-B14F-4D97-AF65-F5344CB8AC3E}">
        <p14:creationId xmlns:p14="http://schemas.microsoft.com/office/powerpoint/2010/main" val="29542941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FFFFD8A-B618-4B74-9AF9-0AC81344C036}" type="slidenum">
              <a:rPr lang="en-GB" altLang="en-US"/>
              <a:pPr>
                <a:defRPr/>
              </a:pPr>
              <a:t>‹#›</a:t>
            </a:fld>
            <a:endParaRPr lang="en-GB" altLang="en-US"/>
          </a:p>
        </p:txBody>
      </p:sp>
    </p:spTree>
    <p:extLst>
      <p:ext uri="{BB962C8B-B14F-4D97-AF65-F5344CB8AC3E}">
        <p14:creationId xmlns:p14="http://schemas.microsoft.com/office/powerpoint/2010/main" val="31834460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611E8C7-E218-4A1D-82AE-61572031801D}" type="slidenum">
              <a:rPr lang="en-GB" altLang="en-US"/>
              <a:pPr>
                <a:defRPr/>
              </a:pPr>
              <a:t>‹#›</a:t>
            </a:fld>
            <a:endParaRPr lang="en-GB" altLang="en-US"/>
          </a:p>
        </p:txBody>
      </p:sp>
    </p:spTree>
    <p:extLst>
      <p:ext uri="{BB962C8B-B14F-4D97-AF65-F5344CB8AC3E}">
        <p14:creationId xmlns:p14="http://schemas.microsoft.com/office/powerpoint/2010/main" val="1663694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68D40FAA-27D7-49D0-A7DC-D695F6976404}" type="slidenum">
              <a:rPr lang="en-GB" altLang="en-US"/>
              <a:pPr>
                <a:defRPr/>
              </a:pPr>
              <a:t>‹#›</a:t>
            </a:fld>
            <a:endParaRPr lang="en-GB" altLang="en-US"/>
          </a:p>
        </p:txBody>
      </p:sp>
    </p:spTree>
    <p:extLst>
      <p:ext uri="{BB962C8B-B14F-4D97-AF65-F5344CB8AC3E}">
        <p14:creationId xmlns:p14="http://schemas.microsoft.com/office/powerpoint/2010/main" val="11694500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450907E4-2768-4C90-908C-E33B80E24E23}" type="slidenum">
              <a:rPr lang="en-GB" altLang="en-US"/>
              <a:pPr>
                <a:defRPr/>
              </a:pPr>
              <a:t>‹#›</a:t>
            </a:fld>
            <a:endParaRPr lang="en-GB" altLang="en-US"/>
          </a:p>
        </p:txBody>
      </p:sp>
    </p:spTree>
    <p:extLst>
      <p:ext uri="{BB962C8B-B14F-4D97-AF65-F5344CB8AC3E}">
        <p14:creationId xmlns:p14="http://schemas.microsoft.com/office/powerpoint/2010/main" val="39060616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64875890-0C10-4EED-9BE8-F0F6146C56E7}" type="slidenum">
              <a:rPr lang="en-GB" altLang="en-US"/>
              <a:pPr>
                <a:defRPr/>
              </a:pPr>
              <a:t>‹#›</a:t>
            </a:fld>
            <a:endParaRPr lang="en-GB" altLang="en-US"/>
          </a:p>
        </p:txBody>
      </p:sp>
    </p:spTree>
    <p:extLst>
      <p:ext uri="{BB962C8B-B14F-4D97-AF65-F5344CB8AC3E}">
        <p14:creationId xmlns:p14="http://schemas.microsoft.com/office/powerpoint/2010/main" val="33356466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A87D651B-BEB9-446E-8982-FE4B730E46EE}" type="slidenum">
              <a:rPr lang="en-GB" altLang="en-US"/>
              <a:pPr>
                <a:defRPr/>
              </a:pPr>
              <a:t>‹#›</a:t>
            </a:fld>
            <a:endParaRPr lang="en-GB" altLang="en-US"/>
          </a:p>
        </p:txBody>
      </p:sp>
    </p:spTree>
    <p:extLst>
      <p:ext uri="{BB962C8B-B14F-4D97-AF65-F5344CB8AC3E}">
        <p14:creationId xmlns:p14="http://schemas.microsoft.com/office/powerpoint/2010/main" val="17750841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ED39CB8-D1E7-4E3B-B4B5-2207051890E9}" type="slidenum">
              <a:rPr lang="en-GB" altLang="en-US"/>
              <a:pPr>
                <a:defRPr/>
              </a:pPr>
              <a:t>‹#›</a:t>
            </a:fld>
            <a:endParaRPr lang="en-GB" altLang="en-US"/>
          </a:p>
        </p:txBody>
      </p:sp>
    </p:spTree>
    <p:extLst>
      <p:ext uri="{BB962C8B-B14F-4D97-AF65-F5344CB8AC3E}">
        <p14:creationId xmlns:p14="http://schemas.microsoft.com/office/powerpoint/2010/main" val="33907196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BA6A13A-1584-408C-B303-FA13EC574EC2}" type="slidenum">
              <a:rPr lang="en-GB" altLang="en-US"/>
              <a:pPr>
                <a:defRPr/>
              </a:pPr>
              <a:t>‹#›</a:t>
            </a:fld>
            <a:endParaRPr lang="en-GB" altLang="en-US"/>
          </a:p>
        </p:txBody>
      </p:sp>
    </p:spTree>
    <p:extLst>
      <p:ext uri="{BB962C8B-B14F-4D97-AF65-F5344CB8AC3E}">
        <p14:creationId xmlns:p14="http://schemas.microsoft.com/office/powerpoint/2010/main" val="10941524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17"/>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6" name="TextBox 18"/>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7" name="Date Placeholder 3"/>
          <p:cNvSpPr>
            <a:spLocks noGrp="1"/>
          </p:cNvSpPr>
          <p:nvPr>
            <p:ph type="dt" sz="half" idx="14"/>
          </p:nvPr>
        </p:nvSpPr>
        <p:spPr/>
        <p:txBody>
          <a:bodyPr/>
          <a:lstStyle>
            <a:lvl1pPr>
              <a:defRPr/>
            </a:lvl1pPr>
          </a:lstStyle>
          <a:p>
            <a:pPr>
              <a:defRPr/>
            </a:pPr>
            <a:endParaRPr lang="en-GB"/>
          </a:p>
        </p:txBody>
      </p:sp>
      <p:sp>
        <p:nvSpPr>
          <p:cNvPr id="8" name="Footer Placeholder 4"/>
          <p:cNvSpPr>
            <a:spLocks noGrp="1"/>
          </p:cNvSpPr>
          <p:nvPr>
            <p:ph type="ftr" sz="quarter" idx="15"/>
          </p:nvPr>
        </p:nvSpPr>
        <p:spPr/>
        <p:txBody>
          <a:bodyPr/>
          <a:lstStyle>
            <a:lvl1pPr>
              <a:defRPr/>
            </a:lvl1pPr>
          </a:lstStyle>
          <a:p>
            <a:pPr>
              <a:defRPr/>
            </a:pPr>
            <a:endParaRPr lang="en-GB"/>
          </a:p>
        </p:txBody>
      </p:sp>
      <p:sp>
        <p:nvSpPr>
          <p:cNvPr id="9" name="Slide Number Placeholder 5"/>
          <p:cNvSpPr>
            <a:spLocks noGrp="1"/>
          </p:cNvSpPr>
          <p:nvPr>
            <p:ph type="sldNum" sz="quarter" idx="16"/>
          </p:nvPr>
        </p:nvSpPr>
        <p:spPr/>
        <p:txBody>
          <a:bodyPr/>
          <a:lstStyle>
            <a:lvl1pPr>
              <a:defRPr/>
            </a:lvl1pPr>
          </a:lstStyle>
          <a:p>
            <a:pPr>
              <a:defRPr/>
            </a:pPr>
            <a:fld id="{4C39D01A-2B98-4553-B8C2-14E57AEDF8B8}" type="slidenum">
              <a:rPr lang="en-GB" altLang="en-US"/>
              <a:pPr>
                <a:defRPr/>
              </a:pPr>
              <a:t>‹#›</a:t>
            </a:fld>
            <a:endParaRPr lang="en-GB" altLang="en-US"/>
          </a:p>
        </p:txBody>
      </p:sp>
    </p:spTree>
    <p:extLst>
      <p:ext uri="{BB962C8B-B14F-4D97-AF65-F5344CB8AC3E}">
        <p14:creationId xmlns:p14="http://schemas.microsoft.com/office/powerpoint/2010/main" val="28924239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4C60EB2-1ACB-4BFC-AE5F-E1A57A6175F8}" type="slidenum">
              <a:rPr lang="en-GB" altLang="en-US"/>
              <a:pPr>
                <a:defRPr/>
              </a:pPr>
              <a:t>‹#›</a:t>
            </a:fld>
            <a:endParaRPr lang="en-GB" altLang="en-US"/>
          </a:p>
        </p:txBody>
      </p:sp>
    </p:spTree>
    <p:extLst>
      <p:ext uri="{BB962C8B-B14F-4D97-AF65-F5344CB8AC3E}">
        <p14:creationId xmlns:p14="http://schemas.microsoft.com/office/powerpoint/2010/main" val="37705322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17"/>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6" name="TextBox 18"/>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7" name="Date Placeholder 3"/>
          <p:cNvSpPr>
            <a:spLocks noGrp="1"/>
          </p:cNvSpPr>
          <p:nvPr>
            <p:ph type="dt" sz="half" idx="14"/>
          </p:nvPr>
        </p:nvSpPr>
        <p:spPr/>
        <p:txBody>
          <a:bodyPr/>
          <a:lstStyle>
            <a:lvl1pPr>
              <a:defRPr/>
            </a:lvl1pPr>
          </a:lstStyle>
          <a:p>
            <a:pPr>
              <a:defRPr/>
            </a:pPr>
            <a:endParaRPr lang="en-GB"/>
          </a:p>
        </p:txBody>
      </p:sp>
      <p:sp>
        <p:nvSpPr>
          <p:cNvPr id="8" name="Footer Placeholder 4"/>
          <p:cNvSpPr>
            <a:spLocks noGrp="1"/>
          </p:cNvSpPr>
          <p:nvPr>
            <p:ph type="ftr" sz="quarter" idx="15"/>
          </p:nvPr>
        </p:nvSpPr>
        <p:spPr/>
        <p:txBody>
          <a:bodyPr/>
          <a:lstStyle>
            <a:lvl1pPr>
              <a:defRPr/>
            </a:lvl1pPr>
          </a:lstStyle>
          <a:p>
            <a:pPr>
              <a:defRPr/>
            </a:pPr>
            <a:endParaRPr lang="en-GB"/>
          </a:p>
        </p:txBody>
      </p:sp>
      <p:sp>
        <p:nvSpPr>
          <p:cNvPr id="9" name="Slide Number Placeholder 5"/>
          <p:cNvSpPr>
            <a:spLocks noGrp="1"/>
          </p:cNvSpPr>
          <p:nvPr>
            <p:ph type="sldNum" sz="quarter" idx="16"/>
          </p:nvPr>
        </p:nvSpPr>
        <p:spPr/>
        <p:txBody>
          <a:bodyPr/>
          <a:lstStyle>
            <a:lvl1pPr>
              <a:defRPr/>
            </a:lvl1pPr>
          </a:lstStyle>
          <a:p>
            <a:pPr>
              <a:defRPr/>
            </a:pPr>
            <a:fld id="{8FCF1E58-F0E2-4C78-85A8-5738670542F7}" type="slidenum">
              <a:rPr lang="en-GB" altLang="en-US"/>
              <a:pPr>
                <a:defRPr/>
              </a:pPr>
              <a:t>‹#›</a:t>
            </a:fld>
            <a:endParaRPr lang="en-GB" altLang="en-US"/>
          </a:p>
        </p:txBody>
      </p:sp>
    </p:spTree>
    <p:extLst>
      <p:ext uri="{BB962C8B-B14F-4D97-AF65-F5344CB8AC3E}">
        <p14:creationId xmlns:p14="http://schemas.microsoft.com/office/powerpoint/2010/main" val="6279266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5" name="Date Placeholder 3"/>
          <p:cNvSpPr>
            <a:spLocks noGrp="1"/>
          </p:cNvSpPr>
          <p:nvPr>
            <p:ph type="dt" sz="half" idx="14"/>
          </p:nvPr>
        </p:nvSpPr>
        <p:spPr/>
        <p:txBody>
          <a:bodyPr/>
          <a:lstStyle>
            <a:lvl1pPr>
              <a:defRPr/>
            </a:lvl1pPr>
          </a:lstStyle>
          <a:p>
            <a:pPr>
              <a:defRPr/>
            </a:pPr>
            <a:endParaRPr lang="en-GB"/>
          </a:p>
        </p:txBody>
      </p:sp>
      <p:sp>
        <p:nvSpPr>
          <p:cNvPr id="6" name="Footer Placeholder 4"/>
          <p:cNvSpPr>
            <a:spLocks noGrp="1"/>
          </p:cNvSpPr>
          <p:nvPr>
            <p:ph type="ftr" sz="quarter" idx="15"/>
          </p:nvPr>
        </p:nvSpPr>
        <p:spPr/>
        <p:txBody>
          <a:bodyPr/>
          <a:lstStyle>
            <a:lvl1pPr>
              <a:defRPr/>
            </a:lvl1pPr>
          </a:lstStyle>
          <a:p>
            <a:pPr>
              <a:defRPr/>
            </a:pPr>
            <a:endParaRPr lang="en-GB"/>
          </a:p>
        </p:txBody>
      </p:sp>
      <p:sp>
        <p:nvSpPr>
          <p:cNvPr id="7" name="Slide Number Placeholder 5"/>
          <p:cNvSpPr>
            <a:spLocks noGrp="1"/>
          </p:cNvSpPr>
          <p:nvPr>
            <p:ph type="sldNum" sz="quarter" idx="16"/>
          </p:nvPr>
        </p:nvSpPr>
        <p:spPr/>
        <p:txBody>
          <a:bodyPr/>
          <a:lstStyle>
            <a:lvl1pPr>
              <a:defRPr/>
            </a:lvl1pPr>
          </a:lstStyle>
          <a:p>
            <a:pPr>
              <a:defRPr/>
            </a:pPr>
            <a:fld id="{348C650B-E8C9-4B03-96EF-322CF1DA190A}" type="slidenum">
              <a:rPr lang="en-GB" altLang="en-US"/>
              <a:pPr>
                <a:defRPr/>
              </a:pPr>
              <a:t>‹#›</a:t>
            </a:fld>
            <a:endParaRPr lang="en-GB" altLang="en-US"/>
          </a:p>
        </p:txBody>
      </p:sp>
    </p:spTree>
    <p:extLst>
      <p:ext uri="{BB962C8B-B14F-4D97-AF65-F5344CB8AC3E}">
        <p14:creationId xmlns:p14="http://schemas.microsoft.com/office/powerpoint/2010/main" val="28345091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15E437F-9F20-4C50-8A50-BB94A4BF0CA0}" type="slidenum">
              <a:rPr lang="en-GB" altLang="en-US"/>
              <a:pPr>
                <a:defRPr/>
              </a:pPr>
              <a:t>‹#›</a:t>
            </a:fld>
            <a:endParaRPr lang="en-GB" altLang="en-US"/>
          </a:p>
        </p:txBody>
      </p:sp>
    </p:spTree>
    <p:extLst>
      <p:ext uri="{BB962C8B-B14F-4D97-AF65-F5344CB8AC3E}">
        <p14:creationId xmlns:p14="http://schemas.microsoft.com/office/powerpoint/2010/main" val="35993486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DF3DF0E0-7B7F-4E3D-B024-54D4334A76AE}" type="slidenum">
              <a:rPr lang="en-GB" altLang="en-US"/>
              <a:pPr>
                <a:defRPr/>
              </a:pPr>
              <a:t>‹#›</a:t>
            </a:fld>
            <a:endParaRPr lang="en-GB" altLang="en-US"/>
          </a:p>
        </p:txBody>
      </p:sp>
    </p:spTree>
    <p:extLst>
      <p:ext uri="{BB962C8B-B14F-4D97-AF65-F5344CB8AC3E}">
        <p14:creationId xmlns:p14="http://schemas.microsoft.com/office/powerpoint/2010/main" val="2495557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E34A16B-19F1-4F8A-8A77-2702495A987F}" type="datetimeFigureOut">
              <a:rPr lang="en-GB" smtClean="0"/>
              <a:t>19/09/2025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C7A32C1-C5F2-4280-9BDE-31A89D0F69D2}" type="slidenum">
              <a:rPr lang="en-GB" smtClean="0"/>
              <a:t>‹#›</a:t>
            </a:fld>
            <a:endParaRPr lang="en-GB"/>
          </a:p>
        </p:txBody>
      </p:sp>
    </p:spTree>
    <p:extLst>
      <p:ext uri="{BB962C8B-B14F-4D97-AF65-F5344CB8AC3E}">
        <p14:creationId xmlns:p14="http://schemas.microsoft.com/office/powerpoint/2010/main" val="19763067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1028"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fontAlgn="auto" hangingPunct="1">
              <a:spcBef>
                <a:spcPts val="0"/>
              </a:spcBef>
              <a:spcAft>
                <a:spcPts val="0"/>
              </a:spcAft>
              <a:defRPr sz="900" smtClean="0">
                <a:solidFill>
                  <a:schemeClr val="accent1"/>
                </a:solidFill>
                <a:latin typeface="+mn-lt"/>
              </a:defRPr>
            </a:lvl1pPr>
          </a:lstStyle>
          <a:p>
            <a:pPr>
              <a:defRPr/>
            </a:pPr>
            <a:fld id="{5406038D-30E4-46E7-A408-045E7465FFCD}" type="slidenum">
              <a:rPr lang="en-GB" altLang="en-US"/>
              <a:pPr>
                <a:defRPr/>
              </a:pPr>
              <a:t>‹#›</a:t>
            </a:fld>
            <a:endParaRPr lang="en-GB" altLang="en-US"/>
          </a:p>
        </p:txBody>
      </p:sp>
    </p:spTree>
    <p:extLst>
      <p:ext uri="{BB962C8B-B14F-4D97-AF65-F5344CB8AC3E}">
        <p14:creationId xmlns:p14="http://schemas.microsoft.com/office/powerpoint/2010/main" val="359084778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fontAlgn="base">
        <a:spcBef>
          <a:spcPct val="0"/>
        </a:spcBef>
        <a:spcAft>
          <a:spcPct val="0"/>
        </a:spcAft>
        <a:defRPr sz="36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anose="020B0603020202020204" pitchFamily="34" charset="0"/>
        </a:defRPr>
      </a:lvl2pPr>
      <a:lvl3pPr algn="l" defTabSz="457200" rtl="0" fontAlgn="base">
        <a:spcBef>
          <a:spcPct val="0"/>
        </a:spcBef>
        <a:spcAft>
          <a:spcPct val="0"/>
        </a:spcAft>
        <a:defRPr sz="3600">
          <a:solidFill>
            <a:schemeClr val="accent1"/>
          </a:solidFill>
          <a:latin typeface="Trebuchet MS" panose="020B0603020202020204" pitchFamily="34" charset="0"/>
        </a:defRPr>
      </a:lvl3pPr>
      <a:lvl4pPr algn="l" defTabSz="457200" rtl="0" fontAlgn="base">
        <a:spcBef>
          <a:spcPct val="0"/>
        </a:spcBef>
        <a:spcAft>
          <a:spcPct val="0"/>
        </a:spcAft>
        <a:defRPr sz="3600">
          <a:solidFill>
            <a:schemeClr val="accent1"/>
          </a:solidFill>
          <a:latin typeface="Trebuchet MS" panose="020B0603020202020204" pitchFamily="34" charset="0"/>
        </a:defRPr>
      </a:lvl4pPr>
      <a:lvl5pPr algn="l" defTabSz="457200" rtl="0" fontAlgn="base">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3.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23.xml"/><Relationship Id="rId5" Type="http://schemas.openxmlformats.org/officeDocument/2006/relationships/image" Target="../media/image15.jpe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23.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3" Type="http://schemas.openxmlformats.org/officeDocument/2006/relationships/hyperlink" Target="https://schools.ruthmiskin.com/training/units/56" TargetMode="External"/><Relationship Id="rId2" Type="http://schemas.openxmlformats.org/officeDocument/2006/relationships/image" Target="../media/image10.png"/><Relationship Id="rId1" Type="http://schemas.openxmlformats.org/officeDocument/2006/relationships/slideLayout" Target="../slideLayouts/slideLayout23.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3.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0.png"/><Relationship Id="rId1" Type="http://schemas.openxmlformats.org/officeDocument/2006/relationships/slideLayout" Target="../slideLayouts/slideLayout23.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45.jpeg"/></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jpeg"/><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59.jpeg"/><Relationship Id="rId5" Type="http://schemas.openxmlformats.org/officeDocument/2006/relationships/image" Target="../media/image58.png"/><Relationship Id="rId4" Type="http://schemas.openxmlformats.org/officeDocument/2006/relationships/image" Target="../media/image57.png"/></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hyperlink" Target="http://app.login.com/login" TargetMode="External"/><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57.png"/><Relationship Id="rId4" Type="http://schemas.openxmlformats.org/officeDocument/2006/relationships/image" Target="../media/image5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4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0609" y="1821061"/>
            <a:ext cx="7766936" cy="1646302"/>
          </a:xfrm>
        </p:spPr>
        <p:txBody>
          <a:bodyPr/>
          <a:lstStyle/>
          <a:p>
            <a:pPr algn="ctr"/>
            <a:r>
              <a:rPr lang="en-GB" sz="8800" dirty="0" smtClean="0">
                <a:latin typeface="SassoonCRInfantMedium" panose="02000603020000020003" pitchFamily="2" charset="0"/>
              </a:rPr>
              <a:t>Welcome to Year 1</a:t>
            </a:r>
            <a:endParaRPr lang="en-GB" sz="8800" dirty="0">
              <a:latin typeface="SassoonCRInfantMedium" panose="02000603020000020003" pitchFamily="2" charset="0"/>
            </a:endParaRPr>
          </a:p>
        </p:txBody>
      </p:sp>
      <p:sp>
        <p:nvSpPr>
          <p:cNvPr id="6" name="TextBox 5"/>
          <p:cNvSpPr txBox="1"/>
          <p:nvPr/>
        </p:nvSpPr>
        <p:spPr>
          <a:xfrm>
            <a:off x="2982614" y="5181600"/>
            <a:ext cx="4902925" cy="1200329"/>
          </a:xfrm>
          <a:prstGeom prst="rect">
            <a:avLst/>
          </a:prstGeom>
          <a:noFill/>
        </p:spPr>
        <p:txBody>
          <a:bodyPr wrap="square" rtlCol="0">
            <a:spAutoFit/>
          </a:bodyPr>
          <a:lstStyle/>
          <a:p>
            <a:pPr algn="ctr"/>
            <a:r>
              <a:rPr lang="en-GB" sz="3600" dirty="0" smtClean="0">
                <a:latin typeface="SassoonCRInfantMedium" panose="02000603020000020003" pitchFamily="2" charset="0"/>
              </a:rPr>
              <a:t>Curriculum Meeting September 2025</a:t>
            </a:r>
            <a:endParaRPr lang="en-GB" sz="3600" dirty="0">
              <a:latin typeface="SassoonCRInfantMedium" panose="02000603020000020003" pitchFamily="2" charset="0"/>
            </a:endParaRPr>
          </a:p>
        </p:txBody>
      </p:sp>
    </p:spTree>
    <p:extLst>
      <p:ext uri="{BB962C8B-B14F-4D97-AF65-F5344CB8AC3E}">
        <p14:creationId xmlns:p14="http://schemas.microsoft.com/office/powerpoint/2010/main" val="37911904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0477" y="357052"/>
            <a:ext cx="8596668" cy="1320800"/>
          </a:xfrm>
        </p:spPr>
        <p:txBody>
          <a:bodyPr>
            <a:normAutofit/>
          </a:bodyPr>
          <a:lstStyle/>
          <a:p>
            <a:pPr algn="ctr"/>
            <a:r>
              <a:rPr lang="en-GB" sz="6000" b="1" dirty="0" smtClean="0">
                <a:latin typeface="SassoonCRInfantMedium" panose="02000603020000020003" pitchFamily="2" charset="0"/>
              </a:rPr>
              <a:t>The Year 1 Team </a:t>
            </a:r>
            <a:endParaRPr lang="en-GB" sz="6000" b="1" dirty="0">
              <a:latin typeface="SassoonCRInfantMedium" panose="02000603020000020003" pitchFamily="2" charset="0"/>
            </a:endParaRPr>
          </a:p>
        </p:txBody>
      </p:sp>
      <p:sp>
        <p:nvSpPr>
          <p:cNvPr id="3" name="Content Placeholder 2"/>
          <p:cNvSpPr>
            <a:spLocks noGrp="1"/>
          </p:cNvSpPr>
          <p:nvPr>
            <p:ph idx="1"/>
          </p:nvPr>
        </p:nvSpPr>
        <p:spPr>
          <a:xfrm>
            <a:off x="0" y="1936804"/>
            <a:ext cx="4258842" cy="3880773"/>
          </a:xfrm>
        </p:spPr>
        <p:txBody>
          <a:bodyPr>
            <a:normAutofit/>
          </a:bodyPr>
          <a:lstStyle/>
          <a:p>
            <a:pPr marL="0" indent="0">
              <a:buNone/>
            </a:pPr>
            <a:r>
              <a:rPr lang="en-GB" sz="2800" dirty="0" smtClean="0">
                <a:latin typeface="SassoonCRInfantMedium" panose="02000603020000020003" pitchFamily="2" charset="0"/>
              </a:rPr>
              <a:t>           </a:t>
            </a:r>
            <a:r>
              <a:rPr lang="en-GB" sz="2800" u="sng" dirty="0" smtClean="0">
                <a:latin typeface="SassoonCRInfantMedium" panose="02000603020000020003" pitchFamily="2" charset="0"/>
              </a:rPr>
              <a:t>Class 4</a:t>
            </a:r>
          </a:p>
          <a:p>
            <a:pPr marL="0" indent="0">
              <a:buNone/>
            </a:pPr>
            <a:r>
              <a:rPr lang="en-GB" sz="2800" dirty="0" smtClean="0">
                <a:latin typeface="SassoonCRInfantMedium" panose="02000603020000020003" pitchFamily="2" charset="0"/>
              </a:rPr>
              <a:t>Teacher: Miss Deeming </a:t>
            </a:r>
          </a:p>
        </p:txBody>
      </p:sp>
      <p:sp>
        <p:nvSpPr>
          <p:cNvPr id="4" name="Content Placeholder 2"/>
          <p:cNvSpPr txBox="1">
            <a:spLocks/>
          </p:cNvSpPr>
          <p:nvPr/>
        </p:nvSpPr>
        <p:spPr>
          <a:xfrm>
            <a:off x="276778" y="3649782"/>
            <a:ext cx="10915798"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endParaRPr lang="en-GB" sz="2800" dirty="0" smtClean="0">
              <a:solidFill>
                <a:schemeClr val="accent2">
                  <a:lumMod val="75000"/>
                </a:schemeClr>
              </a:solidFill>
              <a:latin typeface="SassoonCRInfantMedium" panose="02000603020000020003" pitchFamily="2" charset="0"/>
            </a:endParaRPr>
          </a:p>
          <a:p>
            <a:pPr marL="0" indent="0" algn="ctr">
              <a:buFont typeface="Wingdings 3" charset="2"/>
              <a:buNone/>
            </a:pPr>
            <a:r>
              <a:rPr lang="en-GB" sz="2800" dirty="0" smtClean="0">
                <a:solidFill>
                  <a:schemeClr val="accent2">
                    <a:lumMod val="75000"/>
                  </a:schemeClr>
                </a:solidFill>
                <a:latin typeface="SassoonCRInfantMedium" panose="02000603020000020003" pitchFamily="2" charset="0"/>
              </a:rPr>
              <a:t>Teaching Assistants: Mrs Matthews, Miss Porter &amp; Mrs </a:t>
            </a:r>
            <a:r>
              <a:rPr lang="en-GB" sz="2800" dirty="0" err="1" smtClean="0">
                <a:solidFill>
                  <a:schemeClr val="accent2">
                    <a:lumMod val="75000"/>
                  </a:schemeClr>
                </a:solidFill>
                <a:latin typeface="SassoonCRInfantMedium" panose="02000603020000020003" pitchFamily="2" charset="0"/>
              </a:rPr>
              <a:t>Kasujee</a:t>
            </a:r>
            <a:endParaRPr lang="en-GB" sz="2800" dirty="0" smtClean="0">
              <a:solidFill>
                <a:schemeClr val="accent2">
                  <a:lumMod val="75000"/>
                </a:schemeClr>
              </a:solidFill>
              <a:latin typeface="SassoonCRInfantMedium" panose="02000603020000020003" pitchFamily="2" charset="0"/>
            </a:endParaRPr>
          </a:p>
          <a:p>
            <a:pPr marL="0" indent="0" algn="ctr">
              <a:buFont typeface="Wingdings 3" charset="2"/>
              <a:buNone/>
            </a:pPr>
            <a:endParaRPr lang="en-GB" sz="2800" dirty="0" smtClean="0">
              <a:latin typeface="SassoonCRInfantMedium" panose="02000603020000020003" pitchFamily="2" charset="0"/>
            </a:endParaRPr>
          </a:p>
          <a:p>
            <a:pPr marL="0" indent="0" algn="ctr">
              <a:buFont typeface="Wingdings 3" charset="2"/>
              <a:buNone/>
            </a:pPr>
            <a:r>
              <a:rPr lang="en-GB" sz="2800" dirty="0" smtClean="0">
                <a:solidFill>
                  <a:schemeClr val="accent2">
                    <a:lumMod val="60000"/>
                    <a:lumOff val="40000"/>
                  </a:schemeClr>
                </a:solidFill>
                <a:latin typeface="SassoonCRInfantMedium" panose="02000603020000020003" pitchFamily="2" charset="0"/>
              </a:rPr>
              <a:t>Additional support staff:  </a:t>
            </a:r>
          </a:p>
          <a:p>
            <a:pPr marL="0" indent="0" algn="ctr">
              <a:buFont typeface="Wingdings 3" charset="2"/>
              <a:buNone/>
            </a:pPr>
            <a:r>
              <a:rPr lang="en-GB" sz="2800" dirty="0" smtClean="0">
                <a:solidFill>
                  <a:schemeClr val="accent2">
                    <a:lumMod val="60000"/>
                    <a:lumOff val="40000"/>
                  </a:schemeClr>
                </a:solidFill>
                <a:latin typeface="SassoonCRInfantMedium" panose="02000603020000020003" pitchFamily="2" charset="0"/>
              </a:rPr>
              <a:t>Mrs Hibbard, Mrs Wootton, Mrs Matharu, Mrs </a:t>
            </a:r>
            <a:r>
              <a:rPr lang="en-GB" sz="2800" dirty="0" err="1" smtClean="0">
                <a:solidFill>
                  <a:schemeClr val="accent2">
                    <a:lumMod val="60000"/>
                    <a:lumOff val="40000"/>
                  </a:schemeClr>
                </a:solidFill>
                <a:latin typeface="SassoonCRInfantMedium" panose="02000603020000020003" pitchFamily="2" charset="0"/>
              </a:rPr>
              <a:t>Aujla</a:t>
            </a:r>
            <a:r>
              <a:rPr lang="en-GB" sz="2800" dirty="0" smtClean="0">
                <a:solidFill>
                  <a:schemeClr val="accent2">
                    <a:lumMod val="60000"/>
                    <a:lumOff val="40000"/>
                  </a:schemeClr>
                </a:solidFill>
                <a:latin typeface="SassoonCRInfantMedium" panose="02000603020000020003" pitchFamily="2" charset="0"/>
              </a:rPr>
              <a:t>, Mrs Paul </a:t>
            </a:r>
            <a:endParaRPr lang="en-GB" sz="2800" dirty="0">
              <a:solidFill>
                <a:schemeClr val="accent2">
                  <a:lumMod val="60000"/>
                  <a:lumOff val="40000"/>
                </a:schemeClr>
              </a:solidFill>
              <a:latin typeface="SassoonCRInfantMedium" panose="02000603020000020003" pitchFamily="2" charset="0"/>
            </a:endParaRPr>
          </a:p>
        </p:txBody>
      </p:sp>
      <p:sp>
        <p:nvSpPr>
          <p:cNvPr id="5" name="Content Placeholder 2"/>
          <p:cNvSpPr txBox="1">
            <a:spLocks/>
          </p:cNvSpPr>
          <p:nvPr/>
        </p:nvSpPr>
        <p:spPr>
          <a:xfrm>
            <a:off x="7189761" y="1911752"/>
            <a:ext cx="4294866"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2800" u="sng" dirty="0" smtClean="0">
                <a:latin typeface="SassoonCRInfantMedium" panose="02000603020000020003" pitchFamily="2" charset="0"/>
              </a:rPr>
              <a:t>Class 6</a:t>
            </a:r>
          </a:p>
          <a:p>
            <a:pPr marL="0" indent="0" algn="ctr">
              <a:buNone/>
            </a:pPr>
            <a:r>
              <a:rPr lang="en-GB" sz="2800" dirty="0" smtClean="0">
                <a:latin typeface="SassoonCRInfantMedium" panose="02000603020000020003" pitchFamily="2" charset="0"/>
              </a:rPr>
              <a:t>Teacher: Mr Tonks</a:t>
            </a:r>
          </a:p>
        </p:txBody>
      </p:sp>
      <p:sp>
        <p:nvSpPr>
          <p:cNvPr id="6" name="Content Placeholder 2"/>
          <p:cNvSpPr txBox="1">
            <a:spLocks/>
          </p:cNvSpPr>
          <p:nvPr/>
        </p:nvSpPr>
        <p:spPr>
          <a:xfrm>
            <a:off x="3694541" y="1924278"/>
            <a:ext cx="3868540"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2800" dirty="0" smtClean="0">
                <a:latin typeface="SassoonCRInfantMedium" panose="02000603020000020003" pitchFamily="2" charset="0"/>
              </a:rPr>
              <a:t>  </a:t>
            </a:r>
            <a:r>
              <a:rPr lang="en-GB" sz="2800" u="sng" dirty="0" smtClean="0">
                <a:latin typeface="SassoonCRInfantMedium" panose="02000603020000020003" pitchFamily="2" charset="0"/>
              </a:rPr>
              <a:t>Class 5 </a:t>
            </a:r>
          </a:p>
          <a:p>
            <a:pPr marL="0" indent="0" algn="ctr">
              <a:buFont typeface="Wingdings 3" charset="2"/>
              <a:buNone/>
            </a:pPr>
            <a:r>
              <a:rPr lang="en-GB" sz="2800" dirty="0" smtClean="0">
                <a:latin typeface="SassoonCRInfantMedium" panose="02000603020000020003" pitchFamily="2" charset="0"/>
              </a:rPr>
              <a:t>Teacher: Mrs Wilson</a:t>
            </a:r>
          </a:p>
          <a:p>
            <a:pPr marL="0" indent="0" algn="ctr">
              <a:buFont typeface="Wingdings 3" charset="2"/>
              <a:buNone/>
            </a:pPr>
            <a:r>
              <a:rPr lang="en-GB" sz="2000" i="1" dirty="0" smtClean="0">
                <a:latin typeface="SassoonCRInfantMedium" panose="02000603020000020003" pitchFamily="2" charset="0"/>
              </a:rPr>
              <a:t>Year Group Leader </a:t>
            </a:r>
            <a:endParaRPr lang="en-GB" sz="2800" i="1" dirty="0" smtClean="0">
              <a:latin typeface="SassoonCRInfantMedium" panose="02000603020000020003" pitchFamily="2" charset="0"/>
            </a:endParaRPr>
          </a:p>
        </p:txBody>
      </p:sp>
    </p:spTree>
    <p:extLst>
      <p:ext uri="{BB962C8B-B14F-4D97-AF65-F5344CB8AC3E}">
        <p14:creationId xmlns:p14="http://schemas.microsoft.com/office/powerpoint/2010/main" val="22812689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93174" y="112661"/>
            <a:ext cx="7693590" cy="4969977"/>
          </a:xfrm>
          <a:prstGeom prst="rect">
            <a:avLst/>
          </a:prstGeom>
        </p:spPr>
      </p:pic>
      <p:pic>
        <p:nvPicPr>
          <p:cNvPr id="4" name="Picture 3"/>
          <p:cNvPicPr>
            <a:picLocks noChangeAspect="1"/>
          </p:cNvPicPr>
          <p:nvPr/>
        </p:nvPicPr>
        <p:blipFill>
          <a:blip r:embed="rId3"/>
          <a:stretch>
            <a:fillRect/>
          </a:stretch>
        </p:blipFill>
        <p:spPr>
          <a:xfrm>
            <a:off x="1781299" y="5019905"/>
            <a:ext cx="7693590" cy="1755695"/>
          </a:xfrm>
          <a:prstGeom prst="rect">
            <a:avLst/>
          </a:prstGeom>
        </p:spPr>
      </p:pic>
    </p:spTree>
    <p:extLst>
      <p:ext uri="{BB962C8B-B14F-4D97-AF65-F5344CB8AC3E}">
        <p14:creationId xmlns:p14="http://schemas.microsoft.com/office/powerpoint/2010/main" val="12667369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93151" y="671583"/>
            <a:ext cx="8659433" cy="5182323"/>
          </a:xfrm>
          <a:prstGeom prst="rect">
            <a:avLst/>
          </a:prstGeom>
        </p:spPr>
      </p:pic>
    </p:spTree>
    <p:extLst>
      <p:ext uri="{BB962C8B-B14F-4D97-AF65-F5344CB8AC3E}">
        <p14:creationId xmlns:p14="http://schemas.microsoft.com/office/powerpoint/2010/main" val="13688260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a:srcRect r="27994" b="10791"/>
          <a:stretch/>
        </p:blipFill>
        <p:spPr>
          <a:xfrm>
            <a:off x="349029" y="1870677"/>
            <a:ext cx="3423273" cy="4227954"/>
          </a:xfrm>
          <a:prstGeom prst="rect">
            <a:avLst/>
          </a:prstGeom>
        </p:spPr>
      </p:pic>
      <p:pic>
        <p:nvPicPr>
          <p:cNvPr id="10" name="Picture 9"/>
          <p:cNvPicPr>
            <a:picLocks noChangeAspect="1"/>
          </p:cNvPicPr>
          <p:nvPr/>
        </p:nvPicPr>
        <p:blipFill rotWithShape="1">
          <a:blip r:embed="rId3"/>
          <a:srcRect t="15764"/>
          <a:stretch/>
        </p:blipFill>
        <p:spPr>
          <a:xfrm>
            <a:off x="7785806" y="1957253"/>
            <a:ext cx="4085065" cy="4141378"/>
          </a:xfrm>
          <a:prstGeom prst="rect">
            <a:avLst/>
          </a:prstGeom>
        </p:spPr>
      </p:pic>
      <p:sp>
        <p:nvSpPr>
          <p:cNvPr id="2" name="Title 1"/>
          <p:cNvSpPr>
            <a:spLocks noGrp="1"/>
          </p:cNvSpPr>
          <p:nvPr>
            <p:ph type="title"/>
          </p:nvPr>
        </p:nvSpPr>
        <p:spPr>
          <a:xfrm>
            <a:off x="677334" y="242047"/>
            <a:ext cx="8596668" cy="1320800"/>
          </a:xfrm>
        </p:spPr>
        <p:txBody>
          <a:bodyPr>
            <a:normAutofit/>
          </a:bodyPr>
          <a:lstStyle/>
          <a:p>
            <a:pPr algn="ctr"/>
            <a:r>
              <a:rPr lang="en-GB" sz="6000" dirty="0" smtClean="0">
                <a:latin typeface="SassoonCRInfantMedium" panose="02000603020000020003" pitchFamily="2" charset="0"/>
              </a:rPr>
              <a:t>Curriculum Maps</a:t>
            </a:r>
            <a:endParaRPr lang="en-GB" sz="6000" dirty="0">
              <a:latin typeface="SassoonCRInfantMedium" panose="02000603020000020003" pitchFamily="2" charset="0"/>
            </a:endParaRPr>
          </a:p>
        </p:txBody>
      </p:sp>
      <p:sp>
        <p:nvSpPr>
          <p:cNvPr id="3" name="Content Placeholder 2"/>
          <p:cNvSpPr>
            <a:spLocks noGrp="1"/>
          </p:cNvSpPr>
          <p:nvPr>
            <p:ph idx="1"/>
          </p:nvPr>
        </p:nvSpPr>
        <p:spPr>
          <a:xfrm>
            <a:off x="1342352" y="1196242"/>
            <a:ext cx="9623113" cy="3880773"/>
          </a:xfrm>
        </p:spPr>
        <p:txBody>
          <a:bodyPr>
            <a:normAutofit/>
          </a:bodyPr>
          <a:lstStyle/>
          <a:p>
            <a:r>
              <a:rPr lang="en-GB" sz="2400" dirty="0" smtClean="0">
                <a:latin typeface="SassoonCRInfantMedium" panose="02000603020000020003" pitchFamily="2" charset="0"/>
              </a:rPr>
              <a:t>Half termly curriculum maps can be found on the school website</a:t>
            </a:r>
            <a:endParaRPr lang="en-GB" sz="2400" dirty="0">
              <a:latin typeface="SassoonCRInfantMedium" panose="02000603020000020003" pitchFamily="2" charset="0"/>
            </a:endParaRPr>
          </a:p>
        </p:txBody>
      </p:sp>
      <p:sp>
        <p:nvSpPr>
          <p:cNvPr id="8" name="Oval 7"/>
          <p:cNvSpPr/>
          <p:nvPr/>
        </p:nvSpPr>
        <p:spPr>
          <a:xfrm>
            <a:off x="2448229" y="3236339"/>
            <a:ext cx="627017" cy="487680"/>
          </a:xfrm>
          <a:prstGeom prst="ellipse">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 name="Straight Connector 11"/>
          <p:cNvCxnSpPr/>
          <p:nvPr/>
        </p:nvCxnSpPr>
        <p:spPr>
          <a:xfrm flipV="1">
            <a:off x="8259595" y="4144488"/>
            <a:ext cx="1843047" cy="793"/>
          </a:xfrm>
          <a:prstGeom prst="line">
            <a:avLst/>
          </a:prstGeom>
          <a:ln w="762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2697097" y="1802674"/>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rotWithShape="1">
          <a:blip r:embed="rId4"/>
          <a:srcRect l="24353" r="11507"/>
          <a:stretch/>
        </p:blipFill>
        <p:spPr>
          <a:xfrm>
            <a:off x="3885416" y="1957253"/>
            <a:ext cx="3674162" cy="4141378"/>
          </a:xfrm>
          <a:prstGeom prst="rect">
            <a:avLst/>
          </a:prstGeom>
        </p:spPr>
      </p:pic>
      <p:sp>
        <p:nvSpPr>
          <p:cNvPr id="9" name="Oval 8"/>
          <p:cNvSpPr/>
          <p:nvPr/>
        </p:nvSpPr>
        <p:spPr>
          <a:xfrm>
            <a:off x="5493216" y="4514323"/>
            <a:ext cx="718686" cy="823948"/>
          </a:xfrm>
          <a:prstGeom prst="ellipse">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352844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1048431" y="231922"/>
            <a:ext cx="48244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GB" altLang="en-US" sz="5400" dirty="0" smtClean="0">
                <a:solidFill>
                  <a:schemeClr val="accent1"/>
                </a:solidFill>
                <a:latin typeface="SassoonCRInfantMedium" panose="02000603020000020003" pitchFamily="2" charset="0"/>
              </a:rPr>
              <a:t>Phonics Books</a:t>
            </a:r>
            <a:endParaRPr lang="en-GB" altLang="en-US" sz="5400" dirty="0">
              <a:solidFill>
                <a:schemeClr val="accent1"/>
              </a:solidFill>
              <a:latin typeface="SassoonCRInfantMedium" panose="02000603020000020003" pitchFamily="2" charset="0"/>
            </a:endParaRPr>
          </a:p>
        </p:txBody>
      </p:sp>
      <p:pic>
        <p:nvPicPr>
          <p:cNvPr id="2765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1182340">
            <a:off x="1914696" y="1376261"/>
            <a:ext cx="3810000"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926199">
            <a:off x="6704467" y="536574"/>
            <a:ext cx="2787650" cy="367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07216" y="4650094"/>
            <a:ext cx="10814966" cy="1908215"/>
          </a:xfrm>
          <a:prstGeom prst="rect">
            <a:avLst/>
          </a:prstGeom>
        </p:spPr>
        <p:txBody>
          <a:bodyPr wrap="square">
            <a:spAutoFit/>
          </a:bodyPr>
          <a:lstStyle/>
          <a:p>
            <a:pPr marL="800100" lvl="1" indent="-342900">
              <a:lnSpc>
                <a:spcPct val="110000"/>
              </a:lnSpc>
              <a:spcBef>
                <a:spcPct val="20000"/>
              </a:spcBef>
              <a:buClr>
                <a:schemeClr val="accent1">
                  <a:lumMod val="75000"/>
                </a:schemeClr>
              </a:buClr>
              <a:buFont typeface="Wingdings" panose="05000000000000000000" pitchFamily="2" charset="2"/>
              <a:buChar char="Ø"/>
              <a:defRPr/>
            </a:pPr>
            <a:r>
              <a:rPr lang="en-GB" sz="2000" kern="0" dirty="0" smtClean="0">
                <a:latin typeface="SassoonCRInfant" panose="02010503020300020003" pitchFamily="2" charset="0"/>
              </a:rPr>
              <a:t>They will bring home their RWI ‘Book Bag Book’ on Monday to share at home.  This book will have been shared with an adult during a guided group session during the week. </a:t>
            </a:r>
            <a:r>
              <a:rPr lang="en-GB" sz="2000" kern="0" dirty="0" smtClean="0">
                <a:solidFill>
                  <a:srgbClr val="FF0000"/>
                </a:solidFill>
                <a:latin typeface="SassoonCRInfant" panose="02010503020300020003" pitchFamily="2" charset="0"/>
              </a:rPr>
              <a:t>They will read their book </a:t>
            </a:r>
            <a:r>
              <a:rPr lang="en-GB" sz="2000" u="sng" kern="0" dirty="0" smtClean="0">
                <a:solidFill>
                  <a:srgbClr val="FF0000"/>
                </a:solidFill>
                <a:latin typeface="SassoonCRInfant" panose="02010503020300020003" pitchFamily="2" charset="0"/>
              </a:rPr>
              <a:t>EVERY DAY </a:t>
            </a:r>
            <a:r>
              <a:rPr lang="en-GB" sz="2000" kern="0" dirty="0" smtClean="0">
                <a:solidFill>
                  <a:srgbClr val="FF0000"/>
                </a:solidFill>
                <a:latin typeface="SassoonCRInfant" panose="02010503020300020003" pitchFamily="2" charset="0"/>
              </a:rPr>
              <a:t>independently. Please keep book </a:t>
            </a:r>
            <a:r>
              <a:rPr lang="en-GB" sz="2000" u="sng" kern="0" dirty="0" smtClean="0">
                <a:solidFill>
                  <a:srgbClr val="FF0000"/>
                </a:solidFill>
                <a:latin typeface="SassoonCRInfant" panose="02010503020300020003" pitchFamily="2" charset="0"/>
              </a:rPr>
              <a:t>in their school bag every day</a:t>
            </a:r>
            <a:r>
              <a:rPr lang="en-GB" sz="2000" kern="0" dirty="0" smtClean="0">
                <a:solidFill>
                  <a:srgbClr val="FF0000"/>
                </a:solidFill>
                <a:latin typeface="SassoonCRInfant" panose="02010503020300020003" pitchFamily="2" charset="0"/>
              </a:rPr>
              <a:t>. </a:t>
            </a:r>
          </a:p>
          <a:p>
            <a:pPr marL="800100" lvl="1" indent="-342900">
              <a:lnSpc>
                <a:spcPct val="110000"/>
              </a:lnSpc>
              <a:spcBef>
                <a:spcPct val="20000"/>
              </a:spcBef>
              <a:buClr>
                <a:schemeClr val="accent1">
                  <a:lumMod val="75000"/>
                </a:schemeClr>
              </a:buClr>
              <a:buFont typeface="Wingdings" panose="05000000000000000000" pitchFamily="2" charset="2"/>
              <a:buChar char="Ø"/>
              <a:defRPr/>
            </a:pPr>
            <a:r>
              <a:rPr lang="en-GB" sz="2000" kern="0" dirty="0" smtClean="0">
                <a:latin typeface="SassoonCRInfant" panose="02010503020300020003" pitchFamily="2" charset="0"/>
              </a:rPr>
              <a:t>Children are assessed every 6 weeks and grouped accordingly</a:t>
            </a:r>
          </a:p>
          <a:p>
            <a:pPr marL="800100" lvl="1" indent="-342900">
              <a:lnSpc>
                <a:spcPct val="110000"/>
              </a:lnSpc>
              <a:spcBef>
                <a:spcPct val="20000"/>
              </a:spcBef>
              <a:buClr>
                <a:schemeClr val="accent1">
                  <a:lumMod val="75000"/>
                </a:schemeClr>
              </a:buClr>
              <a:buFont typeface="Wingdings" panose="05000000000000000000" pitchFamily="2" charset="2"/>
              <a:buChar char="Ø"/>
              <a:defRPr/>
            </a:pPr>
            <a:r>
              <a:rPr lang="en-GB" sz="2000" kern="0" dirty="0" smtClean="0">
                <a:latin typeface="SassoonCRInfant" panose="02010503020300020003" pitchFamily="2" charset="0"/>
              </a:rPr>
              <a:t>They will bring home their RWI phonic book on Friday to share at home over the weekend.   </a:t>
            </a:r>
            <a:endParaRPr lang="en-GB" sz="2000" kern="0" dirty="0">
              <a:latin typeface="SassoonCRInfant" panose="02010503020300020003" pitchFamily="2" charset="0"/>
            </a:endParaRPr>
          </a:p>
        </p:txBody>
      </p:sp>
    </p:spTree>
    <p:extLst>
      <p:ext uri="{BB962C8B-B14F-4D97-AF65-F5344CB8AC3E}">
        <p14:creationId xmlns:p14="http://schemas.microsoft.com/office/powerpoint/2010/main" val="4037162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5082" y="243840"/>
            <a:ext cx="8596668" cy="1320800"/>
          </a:xfrm>
        </p:spPr>
        <p:txBody>
          <a:bodyPr>
            <a:noAutofit/>
          </a:bodyPr>
          <a:lstStyle/>
          <a:p>
            <a:pPr algn="ctr"/>
            <a:r>
              <a:rPr lang="en-GB" sz="6000" dirty="0" smtClean="0">
                <a:latin typeface="SassoonCRInfantMedium" panose="02000603020000020003" pitchFamily="2" charset="0"/>
              </a:rPr>
              <a:t>Reading Expectations</a:t>
            </a:r>
            <a:endParaRPr lang="en-GB" sz="6000" dirty="0">
              <a:latin typeface="SassoonCRInfantMedium" panose="02000603020000020003" pitchFamily="2" charset="0"/>
            </a:endParaRPr>
          </a:p>
        </p:txBody>
      </p:sp>
      <p:pic>
        <p:nvPicPr>
          <p:cNvPr id="5" name="Picture 4"/>
          <p:cNvPicPr/>
          <p:nvPr/>
        </p:nvPicPr>
        <p:blipFill rotWithShape="1">
          <a:blip r:embed="rId2"/>
          <a:srcRect l="23470" t="21816" r="23589" b="15513"/>
          <a:stretch/>
        </p:blipFill>
        <p:spPr bwMode="auto">
          <a:xfrm>
            <a:off x="458828" y="1245326"/>
            <a:ext cx="6666367" cy="5427528"/>
          </a:xfrm>
          <a:prstGeom prst="rect">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3896838570"/>
              </p:ext>
            </p:extLst>
          </p:nvPr>
        </p:nvGraphicFramePr>
        <p:xfrm>
          <a:off x="7302955" y="2703583"/>
          <a:ext cx="4524868" cy="4044252"/>
        </p:xfrm>
        <a:graphic>
          <a:graphicData uri="http://schemas.openxmlformats.org/drawingml/2006/table">
            <a:tbl>
              <a:tblPr firstRow="1" firstCol="1" bandRow="1">
                <a:tableStyleId>{5C22544A-7EE6-4342-B048-85BDC9FD1C3A}</a:tableStyleId>
              </a:tblPr>
              <a:tblGrid>
                <a:gridCol w="2262434">
                  <a:extLst>
                    <a:ext uri="{9D8B030D-6E8A-4147-A177-3AD203B41FA5}">
                      <a16:colId xmlns:a16="http://schemas.microsoft.com/office/drawing/2014/main" val="2991843594"/>
                    </a:ext>
                  </a:extLst>
                </a:gridCol>
                <a:gridCol w="2262434">
                  <a:extLst>
                    <a:ext uri="{9D8B030D-6E8A-4147-A177-3AD203B41FA5}">
                      <a16:colId xmlns:a16="http://schemas.microsoft.com/office/drawing/2014/main" val="1059197479"/>
                    </a:ext>
                  </a:extLst>
                </a:gridCol>
              </a:tblGrid>
              <a:tr h="0">
                <a:tc>
                  <a:txBody>
                    <a:bodyPr/>
                    <a:lstStyle/>
                    <a:p>
                      <a:pPr>
                        <a:lnSpc>
                          <a:spcPct val="107000"/>
                        </a:lnSpc>
                        <a:spcAft>
                          <a:spcPts val="0"/>
                        </a:spcAft>
                      </a:pPr>
                      <a:r>
                        <a:rPr lang="en-GB" sz="1600" dirty="0">
                          <a:solidFill>
                            <a:schemeClr val="tx1"/>
                          </a:solidFill>
                          <a:effectLst/>
                        </a:rPr>
                        <a:t>Reading scale: </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600" dirty="0">
                          <a:solidFill>
                            <a:schemeClr val="tx1"/>
                          </a:solidFill>
                          <a:effectLst/>
                        </a:rPr>
                        <a:t>Comprehension: </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19705232"/>
                  </a:ext>
                </a:extLst>
              </a:tr>
              <a:tr h="0">
                <a:tc>
                  <a:txBody>
                    <a:bodyPr/>
                    <a:lstStyle/>
                    <a:p>
                      <a:pPr>
                        <a:lnSpc>
                          <a:spcPct val="107000"/>
                        </a:lnSpc>
                        <a:spcAft>
                          <a:spcPts val="0"/>
                        </a:spcAft>
                      </a:pPr>
                      <a:r>
                        <a:rPr lang="en-GB" sz="1400" b="0" u="sng" dirty="0">
                          <a:solidFill>
                            <a:schemeClr val="tx1"/>
                          </a:solidFill>
                          <a:effectLst/>
                        </a:rPr>
                        <a:t>Phonetic reading</a:t>
                      </a:r>
                    </a:p>
                    <a:p>
                      <a:pPr>
                        <a:lnSpc>
                          <a:spcPct val="107000"/>
                        </a:lnSpc>
                        <a:spcAft>
                          <a:spcPts val="0"/>
                        </a:spcAft>
                      </a:pPr>
                      <a:r>
                        <a:rPr lang="en-GB" sz="1100" b="0" dirty="0">
                          <a:solidFill>
                            <a:schemeClr val="tx1"/>
                          </a:solidFill>
                          <a:effectLst/>
                        </a:rPr>
                        <a:t>1: errors with some sounds.</a:t>
                      </a:r>
                    </a:p>
                    <a:p>
                      <a:pPr>
                        <a:lnSpc>
                          <a:spcPct val="107000"/>
                        </a:lnSpc>
                        <a:spcAft>
                          <a:spcPts val="0"/>
                        </a:spcAft>
                      </a:pPr>
                      <a:r>
                        <a:rPr lang="en-GB" sz="1100" b="0" dirty="0">
                          <a:solidFill>
                            <a:schemeClr val="tx1"/>
                          </a:solidFill>
                          <a:effectLst/>
                        </a:rPr>
                        <a:t>2: sounding out phonemes correctly, blending with support.</a:t>
                      </a:r>
                    </a:p>
                    <a:p>
                      <a:pPr>
                        <a:lnSpc>
                          <a:spcPct val="107000"/>
                        </a:lnSpc>
                        <a:spcAft>
                          <a:spcPts val="0"/>
                        </a:spcAft>
                      </a:pPr>
                      <a:r>
                        <a:rPr lang="en-GB" sz="1100" b="0" dirty="0">
                          <a:solidFill>
                            <a:schemeClr val="tx1"/>
                          </a:solidFill>
                          <a:effectLst/>
                        </a:rPr>
                        <a:t>3: blending confidently, occasional errors.</a:t>
                      </a:r>
                    </a:p>
                    <a:p>
                      <a:pPr>
                        <a:lnSpc>
                          <a:spcPct val="107000"/>
                        </a:lnSpc>
                        <a:spcAft>
                          <a:spcPts val="0"/>
                        </a:spcAft>
                      </a:pPr>
                      <a:r>
                        <a:rPr lang="en-GB" sz="1100" b="0" dirty="0">
                          <a:solidFill>
                            <a:schemeClr val="tx1"/>
                          </a:solidFill>
                          <a:effectLst/>
                        </a:rPr>
                        <a:t>4: sight reading many words, some words blended. </a:t>
                      </a:r>
                    </a:p>
                    <a:p>
                      <a:pPr>
                        <a:lnSpc>
                          <a:spcPct val="107000"/>
                        </a:lnSpc>
                        <a:spcAft>
                          <a:spcPts val="0"/>
                        </a:spcAft>
                      </a:pPr>
                      <a:r>
                        <a:rPr lang="en-GB" sz="1100" b="0" dirty="0">
                          <a:solidFill>
                            <a:schemeClr val="tx1"/>
                          </a:solidFill>
                          <a:effectLst/>
                        </a:rPr>
                        <a:t> </a:t>
                      </a:r>
                    </a:p>
                    <a:p>
                      <a:pPr>
                        <a:lnSpc>
                          <a:spcPct val="107000"/>
                        </a:lnSpc>
                        <a:spcAft>
                          <a:spcPts val="0"/>
                        </a:spcAft>
                      </a:pPr>
                      <a:r>
                        <a:rPr lang="en-GB" sz="1400" b="0" u="sng" dirty="0">
                          <a:solidFill>
                            <a:schemeClr val="tx1"/>
                          </a:solidFill>
                          <a:effectLst/>
                        </a:rPr>
                        <a:t>Red Words</a:t>
                      </a:r>
                    </a:p>
                    <a:p>
                      <a:pPr>
                        <a:lnSpc>
                          <a:spcPct val="107000"/>
                        </a:lnSpc>
                        <a:spcAft>
                          <a:spcPts val="0"/>
                        </a:spcAft>
                      </a:pPr>
                      <a:r>
                        <a:rPr lang="en-GB" sz="1100" b="0" dirty="0">
                          <a:solidFill>
                            <a:schemeClr val="tx1"/>
                          </a:solidFill>
                          <a:effectLst/>
                        </a:rPr>
                        <a:t>1: help and prompting needed</a:t>
                      </a:r>
                    </a:p>
                    <a:p>
                      <a:pPr>
                        <a:lnSpc>
                          <a:spcPct val="107000"/>
                        </a:lnSpc>
                        <a:spcAft>
                          <a:spcPts val="0"/>
                        </a:spcAft>
                      </a:pPr>
                      <a:r>
                        <a:rPr lang="en-GB" sz="1100" b="0" dirty="0">
                          <a:solidFill>
                            <a:schemeClr val="tx1"/>
                          </a:solidFill>
                          <a:effectLst/>
                        </a:rPr>
                        <a:t>2: help and prompting needed at first, then recognises when repeated </a:t>
                      </a:r>
                    </a:p>
                    <a:p>
                      <a:pPr>
                        <a:lnSpc>
                          <a:spcPct val="107000"/>
                        </a:lnSpc>
                        <a:spcAft>
                          <a:spcPts val="0"/>
                        </a:spcAft>
                      </a:pPr>
                      <a:r>
                        <a:rPr lang="en-GB" sz="1100" b="0" dirty="0">
                          <a:solidFill>
                            <a:schemeClr val="tx1"/>
                          </a:solidFill>
                          <a:effectLst/>
                        </a:rPr>
                        <a:t>3: some hesitancy, but generally accurate</a:t>
                      </a:r>
                    </a:p>
                    <a:p>
                      <a:pPr>
                        <a:lnSpc>
                          <a:spcPct val="107000"/>
                        </a:lnSpc>
                        <a:spcAft>
                          <a:spcPts val="0"/>
                        </a:spcAft>
                      </a:pPr>
                      <a:r>
                        <a:rPr lang="en-GB" sz="1100" b="0" dirty="0">
                          <a:solidFill>
                            <a:schemeClr val="tx1"/>
                          </a:solidFill>
                          <a:effectLst/>
                        </a:rPr>
                        <a:t>4: sight reading red words confidently </a:t>
                      </a:r>
                    </a:p>
                    <a:p>
                      <a:pPr>
                        <a:lnSpc>
                          <a:spcPct val="107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u="sng" dirty="0">
                          <a:effectLst/>
                        </a:rPr>
                        <a:t>a: discuss word meanings</a:t>
                      </a:r>
                    </a:p>
                    <a:p>
                      <a:pPr>
                        <a:lnSpc>
                          <a:spcPct val="107000"/>
                        </a:lnSpc>
                        <a:spcAft>
                          <a:spcPts val="0"/>
                        </a:spcAft>
                      </a:pPr>
                      <a:r>
                        <a:rPr lang="en-GB" sz="1100" dirty="0">
                          <a:effectLst/>
                        </a:rPr>
                        <a:t>(1: didn’t know what it meant; 2: didn’t know but could then apply once told; 3: could explain the word meaning) </a:t>
                      </a:r>
                    </a:p>
                    <a:p>
                      <a:pPr>
                        <a:lnSpc>
                          <a:spcPct val="107000"/>
                        </a:lnSpc>
                        <a:spcAft>
                          <a:spcPts val="0"/>
                        </a:spcAft>
                      </a:pPr>
                      <a:r>
                        <a:rPr lang="en-GB" sz="1400" u="sng" dirty="0">
                          <a:effectLst/>
                        </a:rPr>
                        <a:t>b: make inferences </a:t>
                      </a:r>
                    </a:p>
                    <a:p>
                      <a:pPr>
                        <a:lnSpc>
                          <a:spcPct val="107000"/>
                        </a:lnSpc>
                        <a:spcAft>
                          <a:spcPts val="0"/>
                        </a:spcAft>
                      </a:pPr>
                      <a:r>
                        <a:rPr lang="en-GB" sz="1100" dirty="0">
                          <a:effectLst/>
                        </a:rPr>
                        <a:t>(1: unable to make a suitable inference; 2:made a suitable inference without explanation; 3: explained a suitable inference) </a:t>
                      </a:r>
                    </a:p>
                    <a:p>
                      <a:pPr>
                        <a:lnSpc>
                          <a:spcPct val="107000"/>
                        </a:lnSpc>
                        <a:spcAft>
                          <a:spcPts val="0"/>
                        </a:spcAft>
                      </a:pPr>
                      <a:r>
                        <a:rPr lang="en-GB" sz="1400" u="sng" dirty="0">
                          <a:effectLst/>
                        </a:rPr>
                        <a:t>c:  make predictions </a:t>
                      </a:r>
                    </a:p>
                    <a:p>
                      <a:pPr>
                        <a:lnSpc>
                          <a:spcPct val="107000"/>
                        </a:lnSpc>
                        <a:spcAft>
                          <a:spcPts val="0"/>
                        </a:spcAft>
                      </a:pPr>
                      <a:r>
                        <a:rPr lang="en-GB" sz="1100" dirty="0">
                          <a:effectLst/>
                        </a:rPr>
                        <a:t>(1: unable to make a suitable prediction; 2: made a suitable prediction without explanation; 3:explained a suitable prediction) </a:t>
                      </a:r>
                    </a:p>
                    <a:p>
                      <a:pPr>
                        <a:lnSpc>
                          <a:spcPct val="107000"/>
                        </a:lnSpc>
                        <a:spcAft>
                          <a:spcPts val="0"/>
                        </a:spcAft>
                      </a:pPr>
                      <a:r>
                        <a:rPr lang="en-GB" sz="1400" u="sng" dirty="0">
                          <a:effectLst/>
                        </a:rPr>
                        <a:t>d: retrieval </a:t>
                      </a:r>
                    </a:p>
                    <a:p>
                      <a:pPr>
                        <a:lnSpc>
                          <a:spcPct val="107000"/>
                        </a:lnSpc>
                        <a:spcAft>
                          <a:spcPts val="0"/>
                        </a:spcAft>
                      </a:pPr>
                      <a:r>
                        <a:rPr lang="en-GB" sz="1100" dirty="0">
                          <a:effectLst/>
                        </a:rPr>
                        <a:t>(1:cannot find an answer in a text; 2: finds the answer with support; 3: finds the answer independently)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64897522"/>
                  </a:ext>
                </a:extLst>
              </a:tr>
            </a:tbl>
          </a:graphicData>
        </a:graphic>
      </p:graphicFrame>
      <p:sp>
        <p:nvSpPr>
          <p:cNvPr id="4" name="TextBox 3"/>
          <p:cNvSpPr txBox="1"/>
          <p:nvPr/>
        </p:nvSpPr>
        <p:spPr>
          <a:xfrm>
            <a:off x="7302955" y="1226255"/>
            <a:ext cx="3931102" cy="1477328"/>
          </a:xfrm>
          <a:prstGeom prst="rect">
            <a:avLst/>
          </a:prstGeom>
          <a:noFill/>
        </p:spPr>
        <p:txBody>
          <a:bodyPr wrap="square" rtlCol="0">
            <a:spAutoFit/>
          </a:bodyPr>
          <a:lstStyle/>
          <a:p>
            <a:r>
              <a:rPr lang="en-GB" u="sng" dirty="0" smtClean="0">
                <a:solidFill>
                  <a:schemeClr val="accent2"/>
                </a:solidFill>
                <a:latin typeface="SassoonCRInfantMedium" panose="02000603020000020003" pitchFamily="2" charset="0"/>
              </a:rPr>
              <a:t>Guided Reading</a:t>
            </a:r>
          </a:p>
          <a:p>
            <a:r>
              <a:rPr lang="en-GB" dirty="0" smtClean="0">
                <a:solidFill>
                  <a:schemeClr val="accent2"/>
                </a:solidFill>
                <a:latin typeface="SassoonCRInfantMedium" panose="02000603020000020003" pitchFamily="2" charset="0"/>
              </a:rPr>
              <a:t>1 Developing</a:t>
            </a:r>
          </a:p>
          <a:p>
            <a:r>
              <a:rPr lang="en-GB" dirty="0" smtClean="0">
                <a:solidFill>
                  <a:schemeClr val="accent2"/>
                </a:solidFill>
                <a:latin typeface="SassoonCRInfantMedium" panose="02000603020000020003" pitchFamily="2" charset="0"/>
              </a:rPr>
              <a:t>2 Approaching</a:t>
            </a:r>
          </a:p>
          <a:p>
            <a:r>
              <a:rPr lang="en-GB" dirty="0" smtClean="0">
                <a:solidFill>
                  <a:schemeClr val="accent2"/>
                </a:solidFill>
                <a:latin typeface="SassoonCRInfantMedium" panose="02000603020000020003" pitchFamily="2" charset="0"/>
              </a:rPr>
              <a:t>3 Proficient</a:t>
            </a:r>
          </a:p>
          <a:p>
            <a:r>
              <a:rPr lang="en-GB" dirty="0" smtClean="0">
                <a:solidFill>
                  <a:schemeClr val="accent2"/>
                </a:solidFill>
                <a:latin typeface="SassoonCRInfantMedium" panose="02000603020000020003" pitchFamily="2" charset="0"/>
              </a:rPr>
              <a:t>4 Excelling  </a:t>
            </a:r>
            <a:endParaRPr lang="en-GB" dirty="0">
              <a:solidFill>
                <a:schemeClr val="accent2"/>
              </a:solidFill>
              <a:latin typeface="SassoonCRInfantMedium" panose="02000603020000020003" pitchFamily="2" charset="0"/>
            </a:endParaRPr>
          </a:p>
        </p:txBody>
      </p:sp>
    </p:spTree>
    <p:extLst>
      <p:ext uri="{BB962C8B-B14F-4D97-AF65-F5344CB8AC3E}">
        <p14:creationId xmlns:p14="http://schemas.microsoft.com/office/powerpoint/2010/main" val="14198218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2313" y="476251"/>
            <a:ext cx="8280400" cy="701731"/>
          </a:xfrm>
          <a:prstGeom prst="rect">
            <a:avLst/>
          </a:prstGeom>
        </p:spPr>
        <p:txBody>
          <a:bodyPr>
            <a:spAutoFit/>
          </a:bodyPr>
          <a:lstStyle/>
          <a:p>
            <a:pPr marL="342900" indent="-342900">
              <a:lnSpc>
                <a:spcPct val="110000"/>
              </a:lnSpc>
              <a:spcBef>
                <a:spcPct val="20000"/>
              </a:spcBef>
              <a:buClr>
                <a:srgbClr val="003399"/>
              </a:buClr>
              <a:buSzPct val="105000"/>
              <a:buFontTx/>
              <a:buChar char="o"/>
              <a:defRPr/>
            </a:pPr>
            <a:endParaRPr lang="en-GB" sz="3600" b="1" kern="0" dirty="0">
              <a:solidFill>
                <a:srgbClr val="000000"/>
              </a:solidFill>
              <a:latin typeface="Sebran3"/>
            </a:endParaRPr>
          </a:p>
        </p:txBody>
      </p:sp>
      <p:sp>
        <p:nvSpPr>
          <p:cNvPr id="28675" name="Rectangle 2"/>
          <p:cNvSpPr>
            <a:spLocks noChangeArrowheads="1"/>
          </p:cNvSpPr>
          <p:nvPr/>
        </p:nvSpPr>
        <p:spPr bwMode="auto">
          <a:xfrm>
            <a:off x="1919288" y="593833"/>
            <a:ext cx="80645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None/>
            </a:pPr>
            <a:r>
              <a:rPr lang="en-GB" altLang="en-US" sz="4800" dirty="0">
                <a:solidFill>
                  <a:srgbClr val="92D050"/>
                </a:solidFill>
                <a:latin typeface="SassoonCRInfantMedium" panose="02000603020000020003" pitchFamily="2" charset="0"/>
              </a:rPr>
              <a:t>Listening to your child </a:t>
            </a:r>
            <a:r>
              <a:rPr lang="en-GB" altLang="en-US" sz="4800" dirty="0" smtClean="0">
                <a:solidFill>
                  <a:srgbClr val="92D050"/>
                </a:solidFill>
                <a:latin typeface="SassoonCRInfantMedium" panose="02000603020000020003" pitchFamily="2" charset="0"/>
              </a:rPr>
              <a:t>read</a:t>
            </a:r>
            <a:endParaRPr lang="en-GB" altLang="en-US" sz="4800" dirty="0">
              <a:solidFill>
                <a:srgbClr val="92D050"/>
              </a:solidFill>
              <a:latin typeface="SassoonCRInfantMedium" panose="02000603020000020003" pitchFamily="2" charset="0"/>
            </a:endParaRPr>
          </a:p>
          <a:p>
            <a:pPr fontAlgn="base">
              <a:spcBef>
                <a:spcPct val="0"/>
              </a:spcBef>
              <a:spcAft>
                <a:spcPct val="0"/>
              </a:spcAft>
              <a:buClrTx/>
              <a:buSzTx/>
              <a:buNone/>
            </a:pPr>
            <a:endParaRPr lang="en-GB" altLang="en-US" sz="2800" dirty="0">
              <a:solidFill>
                <a:prstClr val="black"/>
              </a:solidFill>
              <a:latin typeface="SassoonPrimaryInfant" pitchFamily="2" charset="0"/>
            </a:endParaRPr>
          </a:p>
          <a:p>
            <a:pPr fontAlgn="base">
              <a:spcBef>
                <a:spcPct val="0"/>
              </a:spcBef>
              <a:spcAft>
                <a:spcPct val="0"/>
              </a:spcAft>
              <a:buClrTx/>
              <a:buSzTx/>
              <a:buNone/>
            </a:pPr>
            <a:endParaRPr lang="en-GB" altLang="en-US" sz="4000" dirty="0">
              <a:solidFill>
                <a:prstClr val="black"/>
              </a:solidFill>
              <a:latin typeface="SassoonPrimaryInfant" pitchFamily="2" charset="0"/>
            </a:endParaRPr>
          </a:p>
        </p:txBody>
      </p:sp>
      <p:pic>
        <p:nvPicPr>
          <p:cNvPr id="28676"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722" y="141833"/>
            <a:ext cx="1621053" cy="178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stretch>
            <a:fillRect/>
          </a:stretch>
        </p:blipFill>
        <p:spPr>
          <a:xfrm>
            <a:off x="223202" y="2412686"/>
            <a:ext cx="5728336" cy="3697686"/>
          </a:xfrm>
          <a:prstGeom prst="rect">
            <a:avLst/>
          </a:prstGeom>
        </p:spPr>
      </p:pic>
      <p:sp>
        <p:nvSpPr>
          <p:cNvPr id="5" name="TextBox 4"/>
          <p:cNvSpPr txBox="1"/>
          <p:nvPr/>
        </p:nvSpPr>
        <p:spPr>
          <a:xfrm>
            <a:off x="6424550" y="1550989"/>
            <a:ext cx="5082640" cy="2031325"/>
          </a:xfrm>
          <a:prstGeom prst="rect">
            <a:avLst/>
          </a:prstGeom>
          <a:noFill/>
        </p:spPr>
        <p:txBody>
          <a:bodyPr wrap="square" rtlCol="0">
            <a:spAutoFit/>
          </a:bodyPr>
          <a:lstStyle/>
          <a:p>
            <a:pPr marL="285750" indent="-285750">
              <a:buFont typeface="Arial" panose="020B0604020202020204" pitchFamily="34" charset="0"/>
              <a:buChar char="•"/>
            </a:pPr>
            <a:r>
              <a:rPr lang="en-GB" dirty="0" smtClean="0"/>
              <a:t>Books are matched to the sounds your child can read.</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smtClean="0"/>
              <a:t>They will have read the book in class and this is an opportunity for them to showcase their skills.</a:t>
            </a:r>
          </a:p>
          <a:p>
            <a:endParaRPr lang="en-GB" dirty="0"/>
          </a:p>
        </p:txBody>
      </p:sp>
      <p:pic>
        <p:nvPicPr>
          <p:cNvPr id="7" name="Picture 6"/>
          <p:cNvPicPr>
            <a:picLocks noChangeAspect="1"/>
          </p:cNvPicPr>
          <p:nvPr/>
        </p:nvPicPr>
        <p:blipFill>
          <a:blip r:embed="rId4"/>
          <a:stretch>
            <a:fillRect/>
          </a:stretch>
        </p:blipFill>
        <p:spPr>
          <a:xfrm>
            <a:off x="6988942" y="3582314"/>
            <a:ext cx="4518248" cy="2450066"/>
          </a:xfrm>
          <a:prstGeom prst="rect">
            <a:avLst/>
          </a:prstGeom>
        </p:spPr>
      </p:pic>
    </p:spTree>
    <p:extLst>
      <p:ext uri="{BB962C8B-B14F-4D97-AF65-F5344CB8AC3E}">
        <p14:creationId xmlns:p14="http://schemas.microsoft.com/office/powerpoint/2010/main" val="13799266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2313" y="476251"/>
            <a:ext cx="8280400" cy="701731"/>
          </a:xfrm>
          <a:prstGeom prst="rect">
            <a:avLst/>
          </a:prstGeom>
        </p:spPr>
        <p:txBody>
          <a:bodyPr>
            <a:spAutoFit/>
          </a:bodyPr>
          <a:lstStyle/>
          <a:p>
            <a:pPr marL="342900" indent="-342900">
              <a:lnSpc>
                <a:spcPct val="110000"/>
              </a:lnSpc>
              <a:spcBef>
                <a:spcPct val="20000"/>
              </a:spcBef>
              <a:buClr>
                <a:srgbClr val="003399"/>
              </a:buClr>
              <a:buSzPct val="105000"/>
              <a:buFontTx/>
              <a:buChar char="o"/>
              <a:defRPr/>
            </a:pPr>
            <a:endParaRPr lang="en-GB" sz="3600" b="1" kern="0" dirty="0">
              <a:solidFill>
                <a:srgbClr val="000000"/>
              </a:solidFill>
              <a:latin typeface="Sebran3"/>
            </a:endParaRPr>
          </a:p>
        </p:txBody>
      </p:sp>
      <p:sp>
        <p:nvSpPr>
          <p:cNvPr id="28675" name="Rectangle 2"/>
          <p:cNvSpPr>
            <a:spLocks noChangeArrowheads="1"/>
          </p:cNvSpPr>
          <p:nvPr/>
        </p:nvSpPr>
        <p:spPr bwMode="auto">
          <a:xfrm>
            <a:off x="1919288" y="593833"/>
            <a:ext cx="80645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None/>
            </a:pPr>
            <a:r>
              <a:rPr lang="en-GB" altLang="en-US" sz="4800" dirty="0">
                <a:solidFill>
                  <a:srgbClr val="92D050"/>
                </a:solidFill>
                <a:latin typeface="SassoonCRInfantMedium" panose="02000603020000020003" pitchFamily="2" charset="0"/>
              </a:rPr>
              <a:t>Listening to your child </a:t>
            </a:r>
            <a:r>
              <a:rPr lang="en-GB" altLang="en-US" sz="4800" dirty="0" smtClean="0">
                <a:solidFill>
                  <a:srgbClr val="92D050"/>
                </a:solidFill>
                <a:latin typeface="SassoonCRInfantMedium" panose="02000603020000020003" pitchFamily="2" charset="0"/>
              </a:rPr>
              <a:t>read</a:t>
            </a:r>
            <a:endParaRPr lang="en-GB" altLang="en-US" sz="4800" dirty="0">
              <a:solidFill>
                <a:srgbClr val="92D050"/>
              </a:solidFill>
              <a:latin typeface="SassoonCRInfantMedium" panose="02000603020000020003" pitchFamily="2" charset="0"/>
            </a:endParaRPr>
          </a:p>
          <a:p>
            <a:pPr fontAlgn="base">
              <a:spcBef>
                <a:spcPct val="0"/>
              </a:spcBef>
              <a:spcAft>
                <a:spcPct val="0"/>
              </a:spcAft>
              <a:buClrTx/>
              <a:buSzTx/>
              <a:buNone/>
            </a:pPr>
            <a:endParaRPr lang="en-GB" altLang="en-US" sz="2800" dirty="0">
              <a:solidFill>
                <a:prstClr val="black"/>
              </a:solidFill>
              <a:latin typeface="SassoonPrimaryInfant" pitchFamily="2" charset="0"/>
            </a:endParaRPr>
          </a:p>
          <a:p>
            <a:pPr fontAlgn="base">
              <a:spcBef>
                <a:spcPct val="0"/>
              </a:spcBef>
              <a:spcAft>
                <a:spcPct val="0"/>
              </a:spcAft>
              <a:buClrTx/>
              <a:buSzTx/>
              <a:buNone/>
            </a:pPr>
            <a:endParaRPr lang="en-GB" altLang="en-US" sz="4000" dirty="0">
              <a:solidFill>
                <a:prstClr val="black"/>
              </a:solidFill>
              <a:latin typeface="SassoonPrimaryInfant" pitchFamily="2" charset="0"/>
            </a:endParaRPr>
          </a:p>
        </p:txBody>
      </p:sp>
      <p:pic>
        <p:nvPicPr>
          <p:cNvPr id="28676"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9696" y="236535"/>
            <a:ext cx="1332617" cy="146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stretch>
            <a:fillRect/>
          </a:stretch>
        </p:blipFill>
        <p:spPr>
          <a:xfrm>
            <a:off x="261722" y="1740042"/>
            <a:ext cx="4864956" cy="2672951"/>
          </a:xfrm>
          <a:prstGeom prst="rect">
            <a:avLst/>
          </a:prstGeom>
        </p:spPr>
      </p:pic>
      <p:pic>
        <p:nvPicPr>
          <p:cNvPr id="6" name="Picture 5"/>
          <p:cNvPicPr>
            <a:picLocks noChangeAspect="1"/>
          </p:cNvPicPr>
          <p:nvPr/>
        </p:nvPicPr>
        <p:blipFill>
          <a:blip r:embed="rId4"/>
          <a:stretch>
            <a:fillRect/>
          </a:stretch>
        </p:blipFill>
        <p:spPr>
          <a:xfrm>
            <a:off x="6159830" y="2125871"/>
            <a:ext cx="5041720" cy="2741821"/>
          </a:xfrm>
          <a:prstGeom prst="rect">
            <a:avLst/>
          </a:prstGeom>
        </p:spPr>
      </p:pic>
      <p:pic>
        <p:nvPicPr>
          <p:cNvPr id="4098" name="Picture 2" descr="Pay attention, please (Grey Set 7 Book Bag Book 11) (Read Write Inc.  Phonics) : Bradbury, Adrian, Ermos, George, Miskin, Ruth: Amazon.co.uk:  Book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6006" b="21781"/>
          <a:stretch/>
        </p:blipFill>
        <p:spPr bwMode="auto">
          <a:xfrm>
            <a:off x="1477155" y="4251366"/>
            <a:ext cx="2626979" cy="2470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3118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2313" y="476251"/>
            <a:ext cx="8280400" cy="701731"/>
          </a:xfrm>
          <a:prstGeom prst="rect">
            <a:avLst/>
          </a:prstGeom>
        </p:spPr>
        <p:txBody>
          <a:bodyPr>
            <a:spAutoFit/>
          </a:bodyPr>
          <a:lstStyle/>
          <a:p>
            <a:pPr marL="342900" indent="-342900">
              <a:lnSpc>
                <a:spcPct val="110000"/>
              </a:lnSpc>
              <a:spcBef>
                <a:spcPct val="20000"/>
              </a:spcBef>
              <a:buClr>
                <a:srgbClr val="003399"/>
              </a:buClr>
              <a:buSzPct val="105000"/>
              <a:buFontTx/>
              <a:buChar char="o"/>
              <a:defRPr/>
            </a:pPr>
            <a:endParaRPr lang="en-GB" sz="3600" b="1" kern="0" dirty="0">
              <a:solidFill>
                <a:srgbClr val="000000"/>
              </a:solidFill>
              <a:latin typeface="Sebran3"/>
            </a:endParaRPr>
          </a:p>
        </p:txBody>
      </p:sp>
      <p:sp>
        <p:nvSpPr>
          <p:cNvPr id="28675" name="Rectangle 2"/>
          <p:cNvSpPr>
            <a:spLocks noChangeArrowheads="1"/>
          </p:cNvSpPr>
          <p:nvPr/>
        </p:nvSpPr>
        <p:spPr bwMode="auto">
          <a:xfrm>
            <a:off x="1919288" y="593833"/>
            <a:ext cx="80645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None/>
            </a:pPr>
            <a:r>
              <a:rPr lang="en-GB" altLang="en-US" sz="4800" dirty="0">
                <a:solidFill>
                  <a:srgbClr val="92D050"/>
                </a:solidFill>
                <a:latin typeface="SassoonCRInfantMedium" panose="02000603020000020003" pitchFamily="2" charset="0"/>
              </a:rPr>
              <a:t>Listening to your child </a:t>
            </a:r>
            <a:r>
              <a:rPr lang="en-GB" altLang="en-US" sz="4800" dirty="0" smtClean="0">
                <a:solidFill>
                  <a:srgbClr val="92D050"/>
                </a:solidFill>
                <a:latin typeface="SassoonCRInfantMedium" panose="02000603020000020003" pitchFamily="2" charset="0"/>
              </a:rPr>
              <a:t>read</a:t>
            </a:r>
            <a:endParaRPr lang="en-GB" altLang="en-US" sz="4800" dirty="0">
              <a:solidFill>
                <a:srgbClr val="92D050"/>
              </a:solidFill>
              <a:latin typeface="SassoonCRInfantMedium" panose="02000603020000020003" pitchFamily="2" charset="0"/>
            </a:endParaRPr>
          </a:p>
          <a:p>
            <a:pPr fontAlgn="base">
              <a:spcBef>
                <a:spcPct val="0"/>
              </a:spcBef>
              <a:spcAft>
                <a:spcPct val="0"/>
              </a:spcAft>
              <a:buClrTx/>
              <a:buSzTx/>
              <a:buNone/>
            </a:pPr>
            <a:endParaRPr lang="en-GB" altLang="en-US" sz="2800" dirty="0">
              <a:solidFill>
                <a:prstClr val="black"/>
              </a:solidFill>
              <a:latin typeface="SassoonPrimaryInfant" pitchFamily="2" charset="0"/>
            </a:endParaRPr>
          </a:p>
          <a:p>
            <a:pPr fontAlgn="base">
              <a:spcBef>
                <a:spcPct val="0"/>
              </a:spcBef>
              <a:spcAft>
                <a:spcPct val="0"/>
              </a:spcAft>
              <a:buClrTx/>
              <a:buSzTx/>
              <a:buNone/>
            </a:pPr>
            <a:endParaRPr lang="en-GB" altLang="en-US" sz="4000" dirty="0">
              <a:solidFill>
                <a:prstClr val="black"/>
              </a:solidFill>
              <a:latin typeface="SassoonPrimaryInfant" pitchFamily="2" charset="0"/>
            </a:endParaRPr>
          </a:p>
        </p:txBody>
      </p:sp>
      <p:pic>
        <p:nvPicPr>
          <p:cNvPr id="28676"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722" y="141833"/>
            <a:ext cx="1621053" cy="178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stretch>
            <a:fillRect/>
          </a:stretch>
        </p:blipFill>
        <p:spPr>
          <a:xfrm>
            <a:off x="1882775" y="1924595"/>
            <a:ext cx="7360294" cy="4187507"/>
          </a:xfrm>
          <a:prstGeom prst="rect">
            <a:avLst/>
          </a:prstGeom>
        </p:spPr>
      </p:pic>
      <p:sp>
        <p:nvSpPr>
          <p:cNvPr id="5" name="AutoShape 2" descr="1,500+ Smiley Face Thumbs Up Stock Illustrations, Royalty ..."/>
          <p:cNvSpPr>
            <a:spLocks noChangeAspect="1" noChangeArrowheads="1"/>
          </p:cNvSpPr>
          <p:nvPr/>
        </p:nvSpPr>
        <p:spPr bwMode="auto">
          <a:xfrm>
            <a:off x="7257019" y="5491218"/>
            <a:ext cx="113483" cy="11348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6" name="Picture 4" descr="1,500+ Smiley Face Thumbs Up Stock Illustrations, Royalty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57019" y="2960744"/>
            <a:ext cx="2170355" cy="207815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576457" y="5038895"/>
            <a:ext cx="2161309" cy="646331"/>
          </a:xfrm>
          <a:prstGeom prst="rect">
            <a:avLst/>
          </a:prstGeom>
          <a:noFill/>
        </p:spPr>
        <p:txBody>
          <a:bodyPr wrap="square" rtlCol="0">
            <a:spAutoFit/>
          </a:bodyPr>
          <a:lstStyle/>
          <a:p>
            <a:pPr algn="ctr"/>
            <a:r>
              <a:rPr lang="en-GB" dirty="0" smtClean="0">
                <a:latin typeface="SassoonCRInfantMedium" panose="02000603020000020003" pitchFamily="2" charset="0"/>
              </a:rPr>
              <a:t>Keep smiling and be positive!</a:t>
            </a:r>
            <a:endParaRPr lang="en-GB" dirty="0">
              <a:latin typeface="SassoonCRInfantMedium" panose="02000603020000020003" pitchFamily="2" charset="0"/>
            </a:endParaRPr>
          </a:p>
        </p:txBody>
      </p:sp>
      <p:sp>
        <p:nvSpPr>
          <p:cNvPr id="11" name="TextBox 10"/>
          <p:cNvSpPr txBox="1"/>
          <p:nvPr/>
        </p:nvSpPr>
        <p:spPr>
          <a:xfrm>
            <a:off x="6248454" y="3196515"/>
            <a:ext cx="2161309" cy="369332"/>
          </a:xfrm>
          <a:prstGeom prst="rect">
            <a:avLst/>
          </a:prstGeom>
          <a:noFill/>
        </p:spPr>
        <p:txBody>
          <a:bodyPr wrap="square" rtlCol="0">
            <a:spAutoFit/>
          </a:bodyPr>
          <a:lstStyle/>
          <a:p>
            <a:pPr algn="ctr"/>
            <a:r>
              <a:rPr lang="en-GB" dirty="0" smtClean="0">
                <a:latin typeface="SassoonCRInfantMedium" panose="02000603020000020003" pitchFamily="2" charset="0"/>
              </a:rPr>
              <a:t>3.</a:t>
            </a:r>
            <a:endParaRPr lang="en-GB" dirty="0">
              <a:latin typeface="SassoonCRInfantMedium" panose="02000603020000020003" pitchFamily="2" charset="0"/>
            </a:endParaRPr>
          </a:p>
        </p:txBody>
      </p:sp>
    </p:spTree>
    <p:extLst>
      <p:ext uri="{BB962C8B-B14F-4D97-AF65-F5344CB8AC3E}">
        <p14:creationId xmlns:p14="http://schemas.microsoft.com/office/powerpoint/2010/main" val="13449408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Think Icon PNG Images, Vectors Free ..."/>
          <p:cNvSpPr>
            <a:spLocks noChangeAspect="1" noChangeArrowheads="1"/>
          </p:cNvSpPr>
          <p:nvPr/>
        </p:nvSpPr>
        <p:spPr bwMode="auto">
          <a:xfrm>
            <a:off x="8242317" y="340458"/>
            <a:ext cx="184648" cy="18464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Think Icon PNG Images, Vectors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4641" y="2148256"/>
            <a:ext cx="1298305" cy="129830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5082" y="243840"/>
            <a:ext cx="8596668" cy="1320800"/>
          </a:xfrm>
        </p:spPr>
        <p:txBody>
          <a:bodyPr>
            <a:noAutofit/>
          </a:bodyPr>
          <a:lstStyle/>
          <a:p>
            <a:pPr algn="ctr"/>
            <a:r>
              <a:rPr lang="en-GB" sz="6000" dirty="0" smtClean="0">
                <a:latin typeface="SassoonCRInfantMedium" panose="02000603020000020003" pitchFamily="2" charset="0"/>
              </a:rPr>
              <a:t>Comprehension </a:t>
            </a:r>
            <a:endParaRPr lang="en-GB" sz="6000" dirty="0">
              <a:latin typeface="SassoonCRInfantMedium" panose="02000603020000020003" pitchFamily="2" charset="0"/>
            </a:endParaRPr>
          </a:p>
        </p:txBody>
      </p:sp>
      <p:pic>
        <p:nvPicPr>
          <p:cNvPr id="1026" name="Picture 2" descr="Pointing Finger Clip Art at Clker.com - vector clip art online, royalty  free &amp; public domai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9724" y="2006944"/>
            <a:ext cx="781397" cy="1105180"/>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p:cNvSpPr txBox="1">
            <a:spLocks/>
          </p:cNvSpPr>
          <p:nvPr/>
        </p:nvSpPr>
        <p:spPr>
          <a:xfrm>
            <a:off x="-2670320" y="2797409"/>
            <a:ext cx="8596668" cy="13208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dirty="0" smtClean="0">
                <a:latin typeface="SassoonCRInfantMedium" panose="02000603020000020003" pitchFamily="2" charset="0"/>
              </a:rPr>
              <a:t>RWI </a:t>
            </a:r>
          </a:p>
          <a:p>
            <a:pPr algn="ctr"/>
            <a:r>
              <a:rPr lang="en-GB" sz="2000" dirty="0" smtClean="0">
                <a:latin typeface="SassoonCRInfantMedium" panose="02000603020000020003" pitchFamily="2" charset="0"/>
              </a:rPr>
              <a:t>Fastest finger (FF)</a:t>
            </a:r>
            <a:endParaRPr lang="en-GB" sz="2000" dirty="0">
              <a:latin typeface="SassoonCRInfantMedium" panose="02000603020000020003" pitchFamily="2" charset="0"/>
            </a:endParaRPr>
          </a:p>
        </p:txBody>
      </p:sp>
      <p:sp>
        <p:nvSpPr>
          <p:cNvPr id="8" name="Title 1"/>
          <p:cNvSpPr txBox="1">
            <a:spLocks/>
          </p:cNvSpPr>
          <p:nvPr/>
        </p:nvSpPr>
        <p:spPr>
          <a:xfrm>
            <a:off x="4128631" y="2995912"/>
            <a:ext cx="8596668" cy="13208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dirty="0" smtClean="0">
                <a:latin typeface="SassoonCRInfantMedium" panose="02000603020000020003" pitchFamily="2" charset="0"/>
              </a:rPr>
              <a:t>RWI </a:t>
            </a:r>
          </a:p>
          <a:p>
            <a:pPr algn="ctr"/>
            <a:r>
              <a:rPr lang="en-GB" sz="2000" dirty="0" smtClean="0">
                <a:latin typeface="SassoonCRInfantMedium" panose="02000603020000020003" pitchFamily="2" charset="0"/>
              </a:rPr>
              <a:t>Have a Think (Hat)</a:t>
            </a:r>
            <a:endParaRPr lang="en-GB" sz="2000" dirty="0">
              <a:latin typeface="SassoonCRInfantMedium" panose="02000603020000020003" pitchFamily="2" charset="0"/>
            </a:endParaRPr>
          </a:p>
        </p:txBody>
      </p:sp>
      <p:sp>
        <p:nvSpPr>
          <p:cNvPr id="5" name="AutoShape 6" descr="Book Bag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8" descr="Book Bag Book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p:cNvPicPr>
            <a:picLocks noChangeAspect="1"/>
          </p:cNvPicPr>
          <p:nvPr/>
        </p:nvPicPr>
        <p:blipFill>
          <a:blip r:embed="rId4"/>
          <a:stretch>
            <a:fillRect/>
          </a:stretch>
        </p:blipFill>
        <p:spPr>
          <a:xfrm>
            <a:off x="3135333" y="4118209"/>
            <a:ext cx="4280009" cy="2396805"/>
          </a:xfrm>
          <a:prstGeom prst="rect">
            <a:avLst/>
          </a:prstGeom>
        </p:spPr>
      </p:pic>
      <p:pic>
        <p:nvPicPr>
          <p:cNvPr id="2058" name="Picture 10" descr="Take a look inside the new Book Bag Book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9022" y="1453619"/>
            <a:ext cx="4040624" cy="2630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3880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Think Icon PNG Images, Vectors Free ..."/>
          <p:cNvSpPr>
            <a:spLocks noChangeAspect="1" noChangeArrowheads="1"/>
          </p:cNvSpPr>
          <p:nvPr/>
        </p:nvSpPr>
        <p:spPr bwMode="auto">
          <a:xfrm>
            <a:off x="8242317" y="340458"/>
            <a:ext cx="184648" cy="18464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Think Icon PNG Images, Vectors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6069" y="-124046"/>
            <a:ext cx="1298305" cy="129830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5082" y="243840"/>
            <a:ext cx="8596668" cy="1320800"/>
          </a:xfrm>
        </p:spPr>
        <p:txBody>
          <a:bodyPr>
            <a:noAutofit/>
          </a:bodyPr>
          <a:lstStyle/>
          <a:p>
            <a:pPr algn="ctr"/>
            <a:r>
              <a:rPr lang="en-GB" sz="6000" dirty="0" smtClean="0">
                <a:latin typeface="SassoonCRInfantMedium" panose="02000603020000020003" pitchFamily="2" charset="0"/>
              </a:rPr>
              <a:t>Comprehension </a:t>
            </a:r>
            <a:endParaRPr lang="en-GB" sz="6000" dirty="0">
              <a:latin typeface="SassoonCRInfantMedium" panose="02000603020000020003" pitchFamily="2" charset="0"/>
            </a:endParaRPr>
          </a:p>
        </p:txBody>
      </p:sp>
      <p:pic>
        <p:nvPicPr>
          <p:cNvPr id="4" name="Picture 3"/>
          <p:cNvPicPr>
            <a:picLocks noChangeAspect="1"/>
          </p:cNvPicPr>
          <p:nvPr/>
        </p:nvPicPr>
        <p:blipFill>
          <a:blip r:embed="rId3"/>
          <a:stretch>
            <a:fillRect/>
          </a:stretch>
        </p:blipFill>
        <p:spPr>
          <a:xfrm>
            <a:off x="3464797" y="2793355"/>
            <a:ext cx="5366108" cy="3667161"/>
          </a:xfrm>
          <a:prstGeom prst="rect">
            <a:avLst/>
          </a:prstGeom>
        </p:spPr>
      </p:pic>
      <p:pic>
        <p:nvPicPr>
          <p:cNvPr id="6" name="Picture 5"/>
          <p:cNvPicPr>
            <a:picLocks noChangeAspect="1"/>
          </p:cNvPicPr>
          <p:nvPr/>
        </p:nvPicPr>
        <p:blipFill>
          <a:blip r:embed="rId4"/>
          <a:stretch>
            <a:fillRect/>
          </a:stretch>
        </p:blipFill>
        <p:spPr>
          <a:xfrm>
            <a:off x="153052" y="2146104"/>
            <a:ext cx="3167362" cy="4711896"/>
          </a:xfrm>
          <a:prstGeom prst="rect">
            <a:avLst/>
          </a:prstGeom>
        </p:spPr>
      </p:pic>
      <p:pic>
        <p:nvPicPr>
          <p:cNvPr id="7" name="Picture 6"/>
          <p:cNvPicPr>
            <a:picLocks noChangeAspect="1"/>
          </p:cNvPicPr>
          <p:nvPr/>
        </p:nvPicPr>
        <p:blipFill>
          <a:blip r:embed="rId5"/>
          <a:stretch>
            <a:fillRect/>
          </a:stretch>
        </p:blipFill>
        <p:spPr>
          <a:xfrm>
            <a:off x="9105916" y="1209868"/>
            <a:ext cx="2953162" cy="5544324"/>
          </a:xfrm>
          <a:prstGeom prst="rect">
            <a:avLst/>
          </a:prstGeom>
        </p:spPr>
      </p:pic>
      <p:pic>
        <p:nvPicPr>
          <p:cNvPr id="1026" name="Picture 2" descr="Pointing Finger Clip Art at Clker.com - vector clip art online, royalty  free &amp; public domai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46034" y="180889"/>
            <a:ext cx="781397" cy="1105180"/>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p:cNvSpPr txBox="1">
            <a:spLocks/>
          </p:cNvSpPr>
          <p:nvPr/>
        </p:nvSpPr>
        <p:spPr>
          <a:xfrm>
            <a:off x="-3145333" y="886878"/>
            <a:ext cx="8596668" cy="13208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dirty="0" smtClean="0">
                <a:latin typeface="SassoonCRInfantMedium" panose="02000603020000020003" pitchFamily="2" charset="0"/>
              </a:rPr>
              <a:t>RWI </a:t>
            </a:r>
          </a:p>
          <a:p>
            <a:pPr algn="ctr"/>
            <a:r>
              <a:rPr lang="en-GB" sz="2000" dirty="0" smtClean="0">
                <a:latin typeface="SassoonCRInfantMedium" panose="02000603020000020003" pitchFamily="2" charset="0"/>
              </a:rPr>
              <a:t>Fastest finger (FF)</a:t>
            </a:r>
            <a:endParaRPr lang="en-GB" sz="2000" dirty="0">
              <a:latin typeface="SassoonCRInfantMedium" panose="02000603020000020003" pitchFamily="2" charset="0"/>
            </a:endParaRPr>
          </a:p>
        </p:txBody>
      </p:sp>
      <p:sp>
        <p:nvSpPr>
          <p:cNvPr id="8" name="Title 1"/>
          <p:cNvSpPr txBox="1">
            <a:spLocks/>
          </p:cNvSpPr>
          <p:nvPr/>
        </p:nvSpPr>
        <p:spPr>
          <a:xfrm>
            <a:off x="3807735" y="1000858"/>
            <a:ext cx="8596668" cy="13208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dirty="0" smtClean="0">
                <a:latin typeface="SassoonCRInfantMedium" panose="02000603020000020003" pitchFamily="2" charset="0"/>
              </a:rPr>
              <a:t>RWI </a:t>
            </a:r>
          </a:p>
          <a:p>
            <a:pPr algn="ctr"/>
            <a:r>
              <a:rPr lang="en-GB" sz="2000" dirty="0" smtClean="0">
                <a:latin typeface="SassoonCRInfantMedium" panose="02000603020000020003" pitchFamily="2" charset="0"/>
              </a:rPr>
              <a:t>Have a Think (Hat)</a:t>
            </a:r>
            <a:endParaRPr lang="en-GB" sz="2000" dirty="0">
              <a:latin typeface="SassoonCRInfantMedium" panose="02000603020000020003" pitchFamily="2" charset="0"/>
            </a:endParaRPr>
          </a:p>
        </p:txBody>
      </p:sp>
    </p:spTree>
    <p:extLst>
      <p:ext uri="{BB962C8B-B14F-4D97-AF65-F5344CB8AC3E}">
        <p14:creationId xmlns:p14="http://schemas.microsoft.com/office/powerpoint/2010/main" val="2588453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9303" y="833303"/>
            <a:ext cx="9927772" cy="5361468"/>
          </a:xfrm>
          <a:prstGeom prst="rect">
            <a:avLst/>
          </a:prstGeom>
        </p:spPr>
        <p:txBody>
          <a:bodyPr wrap="square">
            <a:spAutoFit/>
          </a:bodyPr>
          <a:lstStyle/>
          <a:p>
            <a:pPr>
              <a:lnSpc>
                <a:spcPct val="110000"/>
              </a:lnSpc>
              <a:spcBef>
                <a:spcPct val="20000"/>
              </a:spcBef>
              <a:buClr>
                <a:srgbClr val="003399"/>
              </a:buClr>
              <a:buSzPct val="105000"/>
              <a:defRPr/>
            </a:pPr>
            <a:r>
              <a:rPr lang="en-GB" sz="3200" b="1" kern="0" dirty="0">
                <a:solidFill>
                  <a:srgbClr val="92D050"/>
                </a:solidFill>
                <a:latin typeface="SassoonCRInfant" panose="02010503020300020003" pitchFamily="2" charset="0"/>
              </a:rPr>
              <a:t>What you can do to help your </a:t>
            </a:r>
            <a:r>
              <a:rPr lang="en-GB" sz="3200" b="1" kern="0" dirty="0" smtClean="0">
                <a:solidFill>
                  <a:srgbClr val="92D050"/>
                </a:solidFill>
                <a:latin typeface="SassoonCRInfant" panose="02010503020300020003" pitchFamily="2" charset="0"/>
              </a:rPr>
              <a:t>child with reading</a:t>
            </a:r>
            <a:endParaRPr lang="en-GB" sz="3200" b="1" kern="0" dirty="0">
              <a:solidFill>
                <a:srgbClr val="92D050"/>
              </a:solidFill>
              <a:latin typeface="SassoonCRInfant" panose="02010503020300020003" pitchFamily="2" charset="0"/>
            </a:endParaRPr>
          </a:p>
          <a:p>
            <a:pPr marL="457200" indent="-457200">
              <a:lnSpc>
                <a:spcPct val="110000"/>
              </a:lnSpc>
              <a:spcBef>
                <a:spcPct val="20000"/>
              </a:spcBef>
              <a:buClr>
                <a:schemeClr val="accent2"/>
              </a:buClr>
              <a:buSzPct val="105000"/>
              <a:buFont typeface="Wingdings" panose="05000000000000000000" pitchFamily="2" charset="2"/>
              <a:buChar char="Ø"/>
              <a:defRPr/>
            </a:pPr>
            <a:r>
              <a:rPr lang="en-GB" sz="3200" kern="0" dirty="0">
                <a:solidFill>
                  <a:prstClr val="black"/>
                </a:solidFill>
                <a:latin typeface="SassoonCRInfant" panose="02010503020300020003" pitchFamily="2" charset="0"/>
              </a:rPr>
              <a:t>Celebrate </a:t>
            </a:r>
            <a:r>
              <a:rPr lang="en-GB" sz="3200" kern="0" dirty="0" smtClean="0">
                <a:solidFill>
                  <a:prstClr val="black"/>
                </a:solidFill>
                <a:latin typeface="SassoonCRInfant" panose="02010503020300020003" pitchFamily="2" charset="0"/>
              </a:rPr>
              <a:t>reading and sharing their school books         - and PLEASE </a:t>
            </a:r>
            <a:r>
              <a:rPr lang="en-GB" sz="3200" kern="0" dirty="0">
                <a:solidFill>
                  <a:prstClr val="black"/>
                </a:solidFill>
                <a:latin typeface="SassoonCRInfant" panose="02010503020300020003" pitchFamily="2" charset="0"/>
              </a:rPr>
              <a:t>return the books back to </a:t>
            </a:r>
            <a:r>
              <a:rPr lang="en-GB" sz="3200" kern="0" dirty="0" smtClean="0">
                <a:solidFill>
                  <a:prstClr val="black"/>
                </a:solidFill>
                <a:latin typeface="SassoonCRInfant" panose="02010503020300020003" pitchFamily="2" charset="0"/>
              </a:rPr>
              <a:t>school</a:t>
            </a:r>
            <a:r>
              <a:rPr lang="en-GB" sz="3200" kern="0" dirty="0">
                <a:solidFill>
                  <a:prstClr val="black"/>
                </a:solidFill>
                <a:latin typeface="SassoonCRInfant" panose="02010503020300020003" pitchFamily="2" charset="0"/>
              </a:rPr>
              <a:t>.</a:t>
            </a:r>
          </a:p>
          <a:p>
            <a:pPr marL="457200" indent="-457200">
              <a:lnSpc>
                <a:spcPct val="110000"/>
              </a:lnSpc>
              <a:spcBef>
                <a:spcPct val="20000"/>
              </a:spcBef>
              <a:buClr>
                <a:schemeClr val="accent2"/>
              </a:buClr>
              <a:buSzPct val="105000"/>
              <a:buFont typeface="Wingdings" panose="05000000000000000000" pitchFamily="2" charset="2"/>
              <a:buChar char="Ø"/>
              <a:defRPr/>
            </a:pPr>
            <a:r>
              <a:rPr lang="en-GB" sz="3200" kern="0" dirty="0" smtClean="0">
                <a:solidFill>
                  <a:prstClr val="black"/>
                </a:solidFill>
                <a:latin typeface="SassoonCRInfant" panose="02010503020300020003" pitchFamily="2" charset="0"/>
              </a:rPr>
              <a:t>Record their home reading in their reading record books.</a:t>
            </a:r>
          </a:p>
          <a:p>
            <a:pPr marL="457200" indent="-457200">
              <a:lnSpc>
                <a:spcPct val="110000"/>
              </a:lnSpc>
              <a:spcBef>
                <a:spcPct val="20000"/>
              </a:spcBef>
              <a:buClr>
                <a:schemeClr val="accent2"/>
              </a:buClr>
              <a:buSzPct val="105000"/>
              <a:buFont typeface="Wingdings" panose="05000000000000000000" pitchFamily="2" charset="2"/>
              <a:buChar char="Ø"/>
              <a:defRPr/>
            </a:pPr>
            <a:r>
              <a:rPr lang="en-GB" sz="3200" kern="0" dirty="0" smtClean="0">
                <a:solidFill>
                  <a:prstClr val="black"/>
                </a:solidFill>
                <a:latin typeface="SassoonCRInfant" panose="02010503020300020003" pitchFamily="2" charset="0"/>
              </a:rPr>
              <a:t>Share </a:t>
            </a:r>
            <a:r>
              <a:rPr lang="en-GB" sz="3200" kern="0" dirty="0">
                <a:solidFill>
                  <a:prstClr val="black"/>
                </a:solidFill>
                <a:latin typeface="SassoonCRInfant" panose="02010503020300020003" pitchFamily="2" charset="0"/>
              </a:rPr>
              <a:t>books with your child daily, even if you do not have one from school – reading for </a:t>
            </a:r>
            <a:r>
              <a:rPr lang="en-GB" sz="3200" kern="0" dirty="0" smtClean="0">
                <a:solidFill>
                  <a:prstClr val="black"/>
                </a:solidFill>
                <a:latin typeface="SassoonCRInfant" panose="02010503020300020003" pitchFamily="2" charset="0"/>
              </a:rPr>
              <a:t>pleasure. Bed time! </a:t>
            </a:r>
            <a:endParaRPr lang="en-GB" sz="3200" kern="0" dirty="0">
              <a:solidFill>
                <a:prstClr val="black"/>
              </a:solidFill>
              <a:latin typeface="SassoonCRInfant" panose="02010503020300020003" pitchFamily="2" charset="0"/>
            </a:endParaRPr>
          </a:p>
          <a:p>
            <a:pPr marL="457200" indent="-457200">
              <a:lnSpc>
                <a:spcPct val="110000"/>
              </a:lnSpc>
              <a:spcBef>
                <a:spcPct val="20000"/>
              </a:spcBef>
              <a:buClr>
                <a:schemeClr val="accent2"/>
              </a:buClr>
              <a:buSzPct val="105000"/>
              <a:buFont typeface="Wingdings" panose="05000000000000000000" pitchFamily="2" charset="2"/>
              <a:buChar char="Ø"/>
              <a:defRPr/>
            </a:pPr>
            <a:r>
              <a:rPr lang="en-GB" sz="3200" kern="0" dirty="0">
                <a:solidFill>
                  <a:prstClr val="black"/>
                </a:solidFill>
                <a:latin typeface="SassoonCRInfant" panose="02010503020300020003" pitchFamily="2" charset="0"/>
              </a:rPr>
              <a:t>Talk to your child all the time and ask them </a:t>
            </a:r>
            <a:r>
              <a:rPr lang="en-GB" sz="3200" kern="0" dirty="0" smtClean="0">
                <a:solidFill>
                  <a:prstClr val="black"/>
                </a:solidFill>
                <a:latin typeface="SassoonCRInfant" panose="02010503020300020003" pitchFamily="2" charset="0"/>
              </a:rPr>
              <a:t>questions to support their understanding. </a:t>
            </a:r>
            <a:endParaRPr lang="en-GB" sz="3200" kern="0" dirty="0">
              <a:solidFill>
                <a:prstClr val="black"/>
              </a:solidFill>
              <a:latin typeface="SassoonCRInfant" panose="02010503020300020003" pitchFamily="2" charset="0"/>
            </a:endParaRPr>
          </a:p>
        </p:txBody>
      </p:sp>
    </p:spTree>
    <p:extLst>
      <p:ext uri="{BB962C8B-B14F-4D97-AF65-F5344CB8AC3E}">
        <p14:creationId xmlns:p14="http://schemas.microsoft.com/office/powerpoint/2010/main" val="25050051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2313" y="476251"/>
            <a:ext cx="8280400" cy="701731"/>
          </a:xfrm>
          <a:prstGeom prst="rect">
            <a:avLst/>
          </a:prstGeom>
        </p:spPr>
        <p:txBody>
          <a:bodyPr>
            <a:spAutoFit/>
          </a:bodyPr>
          <a:lstStyle/>
          <a:p>
            <a:pPr marL="342900" indent="-342900">
              <a:lnSpc>
                <a:spcPct val="110000"/>
              </a:lnSpc>
              <a:spcBef>
                <a:spcPct val="20000"/>
              </a:spcBef>
              <a:buClr>
                <a:srgbClr val="003399"/>
              </a:buClr>
              <a:buSzPct val="105000"/>
              <a:buFontTx/>
              <a:buChar char="o"/>
              <a:defRPr/>
            </a:pPr>
            <a:endParaRPr lang="en-GB" sz="3600" b="1" kern="0" dirty="0">
              <a:solidFill>
                <a:srgbClr val="000000"/>
              </a:solidFill>
              <a:latin typeface="Sebran3"/>
            </a:endParaRPr>
          </a:p>
        </p:txBody>
      </p:sp>
      <p:sp>
        <p:nvSpPr>
          <p:cNvPr id="28675" name="Rectangle 2"/>
          <p:cNvSpPr>
            <a:spLocks noChangeArrowheads="1"/>
          </p:cNvSpPr>
          <p:nvPr/>
        </p:nvSpPr>
        <p:spPr bwMode="auto">
          <a:xfrm>
            <a:off x="1588363" y="476251"/>
            <a:ext cx="80645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None/>
            </a:pPr>
            <a:r>
              <a:rPr lang="en-GB" altLang="en-US" sz="4800" dirty="0" smtClean="0">
                <a:solidFill>
                  <a:srgbClr val="92D050"/>
                </a:solidFill>
                <a:latin typeface="SassoonCRInfantMedium" panose="02000603020000020003" pitchFamily="2" charset="0"/>
              </a:rPr>
              <a:t>Year 1 Phonic Screen </a:t>
            </a:r>
            <a:endParaRPr lang="en-GB" altLang="en-US" sz="4800" dirty="0">
              <a:solidFill>
                <a:srgbClr val="92D050"/>
              </a:solidFill>
              <a:latin typeface="SassoonCRInfantMedium" panose="02000603020000020003" pitchFamily="2" charset="0"/>
            </a:endParaRPr>
          </a:p>
          <a:p>
            <a:pPr fontAlgn="base">
              <a:spcBef>
                <a:spcPct val="0"/>
              </a:spcBef>
              <a:spcAft>
                <a:spcPct val="0"/>
              </a:spcAft>
              <a:buClrTx/>
              <a:buSzTx/>
              <a:buNone/>
            </a:pPr>
            <a:endParaRPr lang="en-GB" altLang="en-US" sz="2800" dirty="0">
              <a:solidFill>
                <a:prstClr val="black"/>
              </a:solidFill>
              <a:latin typeface="SassoonPrimaryInfant" pitchFamily="2" charset="0"/>
            </a:endParaRPr>
          </a:p>
          <a:p>
            <a:pPr fontAlgn="base">
              <a:spcBef>
                <a:spcPct val="0"/>
              </a:spcBef>
              <a:spcAft>
                <a:spcPct val="0"/>
              </a:spcAft>
              <a:buClrTx/>
              <a:buSzTx/>
              <a:buNone/>
            </a:pPr>
            <a:endParaRPr lang="en-GB" altLang="en-US" sz="4000" dirty="0">
              <a:solidFill>
                <a:prstClr val="black"/>
              </a:solidFill>
              <a:latin typeface="SassoonPrimaryInfant" pitchFamily="2" charset="0"/>
            </a:endParaRPr>
          </a:p>
        </p:txBody>
      </p:sp>
      <p:pic>
        <p:nvPicPr>
          <p:cNvPr id="28676"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722" y="211501"/>
            <a:ext cx="1621053" cy="178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888274" y="2113674"/>
            <a:ext cx="9107557" cy="4678204"/>
          </a:xfrm>
          <a:prstGeom prst="rect">
            <a:avLst/>
          </a:prstGeom>
        </p:spPr>
        <p:txBody>
          <a:bodyPr wrap="square">
            <a:spAutoFit/>
          </a:bodyPr>
          <a:lstStyle/>
          <a:p>
            <a:r>
              <a:rPr lang="en-GB" altLang="en-US" sz="2800" b="1" dirty="0">
                <a:latin typeface="SassoonCRInfant" panose="02010503020300020003" pitchFamily="2" charset="0"/>
              </a:rPr>
              <a:t>All children </a:t>
            </a:r>
            <a:r>
              <a:rPr lang="en-GB" altLang="en-US" sz="2800" dirty="0">
                <a:latin typeface="SassoonCRInfant" panose="02010503020300020003" pitchFamily="2" charset="0"/>
              </a:rPr>
              <a:t>in Year 1 are screened.</a:t>
            </a:r>
          </a:p>
          <a:p>
            <a:r>
              <a:rPr lang="en-GB" altLang="en-US" sz="2800" dirty="0">
                <a:latin typeface="SassoonCRInfant" panose="02010503020300020003" pitchFamily="2" charset="0"/>
              </a:rPr>
              <a:t>Read/decode </a:t>
            </a:r>
            <a:r>
              <a:rPr lang="en-GB" altLang="en-US" sz="2800" b="1" dirty="0">
                <a:latin typeface="SassoonCRInfant" panose="02010503020300020003" pitchFamily="2" charset="0"/>
              </a:rPr>
              <a:t>40 words- </a:t>
            </a:r>
            <a:endParaRPr lang="en-GB" altLang="en-US" sz="2800" b="1" dirty="0" smtClean="0">
              <a:latin typeface="SassoonCRInfant" panose="02010503020300020003" pitchFamily="2" charset="0"/>
            </a:endParaRPr>
          </a:p>
          <a:p>
            <a:pPr marL="457200" indent="-457200">
              <a:buClr>
                <a:schemeClr val="accent1">
                  <a:lumMod val="50000"/>
                </a:schemeClr>
              </a:buClr>
              <a:buFont typeface="Wingdings" panose="05000000000000000000" pitchFamily="2" charset="2"/>
              <a:buChar char="Ø"/>
            </a:pPr>
            <a:r>
              <a:rPr lang="en-GB" altLang="en-US" sz="2800" dirty="0" smtClean="0">
                <a:latin typeface="SassoonCRInfant" panose="02010503020300020003" pitchFamily="2" charset="0"/>
              </a:rPr>
              <a:t>20 </a:t>
            </a:r>
            <a:r>
              <a:rPr lang="en-GB" altLang="en-US" sz="2800" dirty="0">
                <a:latin typeface="SassoonCRInfant" panose="02010503020300020003" pitchFamily="2" charset="0"/>
              </a:rPr>
              <a:t>are </a:t>
            </a:r>
            <a:r>
              <a:rPr lang="en-GB" altLang="en-US" sz="2800" b="1" dirty="0">
                <a:latin typeface="SassoonCRInfant" panose="02010503020300020003" pitchFamily="2" charset="0"/>
              </a:rPr>
              <a:t>real</a:t>
            </a:r>
            <a:r>
              <a:rPr lang="en-GB" altLang="en-US" sz="2800" dirty="0">
                <a:latin typeface="SassoonCRInfant" panose="02010503020300020003" pitchFamily="2" charset="0"/>
              </a:rPr>
              <a:t> words </a:t>
            </a:r>
            <a:endParaRPr lang="en-GB" altLang="en-US" sz="2800" dirty="0" smtClean="0">
              <a:latin typeface="SassoonCRInfant" panose="02010503020300020003" pitchFamily="2" charset="0"/>
            </a:endParaRPr>
          </a:p>
          <a:p>
            <a:pPr marL="457200" indent="-457200">
              <a:buClr>
                <a:schemeClr val="accent1">
                  <a:lumMod val="50000"/>
                </a:schemeClr>
              </a:buClr>
              <a:buFont typeface="Wingdings" panose="05000000000000000000" pitchFamily="2" charset="2"/>
              <a:buChar char="Ø"/>
            </a:pPr>
            <a:r>
              <a:rPr lang="en-GB" altLang="en-US" sz="2800" dirty="0" smtClean="0">
                <a:latin typeface="SassoonCRInfant" panose="02010503020300020003" pitchFamily="2" charset="0"/>
              </a:rPr>
              <a:t>20 </a:t>
            </a:r>
            <a:r>
              <a:rPr lang="en-GB" altLang="en-US" sz="2800" dirty="0">
                <a:latin typeface="SassoonCRInfant" panose="02010503020300020003" pitchFamily="2" charset="0"/>
              </a:rPr>
              <a:t>words are </a:t>
            </a:r>
            <a:r>
              <a:rPr lang="en-GB" altLang="en-US" sz="2800" b="1" dirty="0">
                <a:latin typeface="SassoonCRInfant" panose="02010503020300020003" pitchFamily="2" charset="0"/>
              </a:rPr>
              <a:t>nonsense (pseudo)</a:t>
            </a:r>
            <a:r>
              <a:rPr lang="en-GB" altLang="en-US" sz="2800" dirty="0">
                <a:latin typeface="SassoonCRInfant" panose="02010503020300020003" pitchFamily="2" charset="0"/>
              </a:rPr>
              <a:t> words.</a:t>
            </a:r>
          </a:p>
          <a:p>
            <a:endParaRPr lang="en-GB" altLang="en-US" b="1" dirty="0">
              <a:latin typeface="SassoonCRInfant" panose="02010503020300020003" pitchFamily="2" charset="0"/>
            </a:endParaRPr>
          </a:p>
          <a:p>
            <a:r>
              <a:rPr lang="en-GB" altLang="en-US" sz="2800" b="1" dirty="0">
                <a:solidFill>
                  <a:schemeClr val="accent1">
                    <a:lumMod val="75000"/>
                  </a:schemeClr>
                </a:solidFill>
                <a:latin typeface="SassoonCRInfant" panose="02010503020300020003" pitchFamily="2" charset="0"/>
              </a:rPr>
              <a:t>Why are the children being screened?</a:t>
            </a:r>
          </a:p>
          <a:p>
            <a:r>
              <a:rPr lang="en-GB" altLang="en-US" sz="2800" dirty="0">
                <a:latin typeface="SassoonCRInfant" panose="02010503020300020003" pitchFamily="2" charset="0"/>
              </a:rPr>
              <a:t>The phonics check is an assessment of the phonics skills of pupils at the end of Year 1. It assesses their ability to break down and blend words. It is not a reading test, it is a decoding test. It will assess whether children have sufficient decoding and blending skills.</a:t>
            </a:r>
          </a:p>
        </p:txBody>
      </p:sp>
    </p:spTree>
    <p:extLst>
      <p:ext uri="{BB962C8B-B14F-4D97-AF65-F5344CB8AC3E}">
        <p14:creationId xmlns:p14="http://schemas.microsoft.com/office/powerpoint/2010/main" val="317473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2313" y="476251"/>
            <a:ext cx="8280400" cy="701731"/>
          </a:xfrm>
          <a:prstGeom prst="rect">
            <a:avLst/>
          </a:prstGeom>
        </p:spPr>
        <p:txBody>
          <a:bodyPr>
            <a:spAutoFit/>
          </a:bodyPr>
          <a:lstStyle/>
          <a:p>
            <a:pPr marL="342900" indent="-342900">
              <a:lnSpc>
                <a:spcPct val="110000"/>
              </a:lnSpc>
              <a:spcBef>
                <a:spcPct val="20000"/>
              </a:spcBef>
              <a:buClr>
                <a:srgbClr val="003399"/>
              </a:buClr>
              <a:buSzPct val="105000"/>
              <a:buFontTx/>
              <a:buChar char="o"/>
              <a:defRPr/>
            </a:pPr>
            <a:endParaRPr lang="en-GB" sz="3600" b="1" kern="0" dirty="0">
              <a:solidFill>
                <a:srgbClr val="000000"/>
              </a:solidFill>
              <a:latin typeface="Sebran3"/>
            </a:endParaRPr>
          </a:p>
        </p:txBody>
      </p:sp>
      <p:sp>
        <p:nvSpPr>
          <p:cNvPr id="28675" name="Rectangle 2"/>
          <p:cNvSpPr>
            <a:spLocks noChangeArrowheads="1"/>
          </p:cNvSpPr>
          <p:nvPr/>
        </p:nvSpPr>
        <p:spPr bwMode="auto">
          <a:xfrm>
            <a:off x="1588363" y="476251"/>
            <a:ext cx="80645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None/>
            </a:pPr>
            <a:r>
              <a:rPr lang="en-GB" altLang="en-US" sz="4800" dirty="0" smtClean="0">
                <a:solidFill>
                  <a:srgbClr val="92D050"/>
                </a:solidFill>
                <a:latin typeface="SassoonCRInfantMedium" panose="02000603020000020003" pitchFamily="2" charset="0"/>
              </a:rPr>
              <a:t>Year 1 Phonic Screen </a:t>
            </a:r>
            <a:endParaRPr lang="en-GB" altLang="en-US" sz="4800" dirty="0">
              <a:solidFill>
                <a:srgbClr val="92D050"/>
              </a:solidFill>
              <a:latin typeface="SassoonCRInfantMedium" panose="02000603020000020003" pitchFamily="2" charset="0"/>
            </a:endParaRPr>
          </a:p>
          <a:p>
            <a:pPr fontAlgn="base">
              <a:spcBef>
                <a:spcPct val="0"/>
              </a:spcBef>
              <a:spcAft>
                <a:spcPct val="0"/>
              </a:spcAft>
              <a:buClrTx/>
              <a:buSzTx/>
              <a:buNone/>
            </a:pPr>
            <a:endParaRPr lang="en-GB" altLang="en-US" sz="2800" dirty="0">
              <a:solidFill>
                <a:prstClr val="black"/>
              </a:solidFill>
              <a:latin typeface="SassoonPrimaryInfant" pitchFamily="2" charset="0"/>
            </a:endParaRPr>
          </a:p>
          <a:p>
            <a:pPr fontAlgn="base">
              <a:spcBef>
                <a:spcPct val="0"/>
              </a:spcBef>
              <a:spcAft>
                <a:spcPct val="0"/>
              </a:spcAft>
              <a:buClrTx/>
              <a:buSzTx/>
              <a:buNone/>
            </a:pPr>
            <a:endParaRPr lang="en-GB" altLang="en-US" sz="4000" dirty="0">
              <a:solidFill>
                <a:prstClr val="black"/>
              </a:solidFill>
              <a:latin typeface="SassoonPrimaryInfant" pitchFamily="2" charset="0"/>
            </a:endParaRPr>
          </a:p>
        </p:txBody>
      </p:sp>
      <p:pic>
        <p:nvPicPr>
          <p:cNvPr id="28676"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722" y="141833"/>
            <a:ext cx="1621053" cy="178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882775" y="5759586"/>
            <a:ext cx="7840608" cy="523220"/>
          </a:xfrm>
          <a:prstGeom prst="rect">
            <a:avLst/>
          </a:prstGeom>
        </p:spPr>
        <p:txBody>
          <a:bodyPr wrap="none">
            <a:spAutoFit/>
          </a:bodyPr>
          <a:lstStyle/>
          <a:p>
            <a:pPr fontAlgn="base">
              <a:spcBef>
                <a:spcPct val="0"/>
              </a:spcBef>
              <a:spcAft>
                <a:spcPct val="0"/>
              </a:spcAft>
              <a:buClrTx/>
              <a:buSzTx/>
              <a:buNone/>
            </a:pPr>
            <a:r>
              <a:rPr lang="en-GB" altLang="en-US" sz="2800" dirty="0">
                <a:solidFill>
                  <a:prstClr val="black"/>
                </a:solidFill>
                <a:latin typeface="SassoonPrimaryInfant" pitchFamily="2" charset="0"/>
                <a:hlinkClick r:id="rId3"/>
              </a:rPr>
              <a:t>https://schools.ruthmiskin.com/training/units/56</a:t>
            </a:r>
            <a:endParaRPr lang="en-GB" altLang="en-US" sz="2800" dirty="0">
              <a:solidFill>
                <a:prstClr val="black"/>
              </a:solidFill>
              <a:latin typeface="SassoonPrimaryInfant" pitchFamily="2" charset="0"/>
            </a:endParaRPr>
          </a:p>
        </p:txBody>
      </p:sp>
      <p:pic>
        <p:nvPicPr>
          <p:cNvPr id="7" name="Picture 6"/>
          <p:cNvPicPr/>
          <p:nvPr/>
        </p:nvPicPr>
        <p:blipFill rotWithShape="1">
          <a:blip r:embed="rId4"/>
          <a:srcRect l="23496" t="19947" r="26178" b="28933"/>
          <a:stretch/>
        </p:blipFill>
        <p:spPr bwMode="auto">
          <a:xfrm>
            <a:off x="2973477" y="1793965"/>
            <a:ext cx="5465128" cy="347155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701307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2313" y="476251"/>
            <a:ext cx="8280400" cy="701731"/>
          </a:xfrm>
          <a:prstGeom prst="rect">
            <a:avLst/>
          </a:prstGeom>
        </p:spPr>
        <p:txBody>
          <a:bodyPr>
            <a:spAutoFit/>
          </a:bodyPr>
          <a:lstStyle/>
          <a:p>
            <a:pPr marL="342900" indent="-342900">
              <a:lnSpc>
                <a:spcPct val="110000"/>
              </a:lnSpc>
              <a:spcBef>
                <a:spcPct val="20000"/>
              </a:spcBef>
              <a:buClr>
                <a:srgbClr val="003399"/>
              </a:buClr>
              <a:buSzPct val="105000"/>
              <a:buFontTx/>
              <a:buChar char="o"/>
              <a:defRPr/>
            </a:pPr>
            <a:endParaRPr lang="en-GB" sz="3600" b="1" kern="0" dirty="0">
              <a:solidFill>
                <a:srgbClr val="000000"/>
              </a:solidFill>
              <a:latin typeface="Sebran3"/>
            </a:endParaRPr>
          </a:p>
        </p:txBody>
      </p:sp>
      <p:sp>
        <p:nvSpPr>
          <p:cNvPr id="28675" name="Rectangle 2"/>
          <p:cNvSpPr>
            <a:spLocks noChangeArrowheads="1"/>
          </p:cNvSpPr>
          <p:nvPr/>
        </p:nvSpPr>
        <p:spPr bwMode="auto">
          <a:xfrm>
            <a:off x="1670420" y="555794"/>
            <a:ext cx="80645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None/>
            </a:pPr>
            <a:r>
              <a:rPr lang="en-GB" altLang="en-US" sz="4800" dirty="0" smtClean="0">
                <a:solidFill>
                  <a:srgbClr val="92D050"/>
                </a:solidFill>
                <a:latin typeface="SassoonCRInfantMedium" panose="02000603020000020003" pitchFamily="2" charset="0"/>
              </a:rPr>
              <a:t>Year 1 Phonic Screen </a:t>
            </a:r>
            <a:endParaRPr lang="en-GB" altLang="en-US" sz="4800" dirty="0">
              <a:solidFill>
                <a:srgbClr val="92D050"/>
              </a:solidFill>
              <a:latin typeface="SassoonCRInfantMedium" panose="02000603020000020003" pitchFamily="2" charset="0"/>
            </a:endParaRPr>
          </a:p>
          <a:p>
            <a:pPr fontAlgn="base">
              <a:spcBef>
                <a:spcPct val="0"/>
              </a:spcBef>
              <a:spcAft>
                <a:spcPct val="0"/>
              </a:spcAft>
              <a:buClrTx/>
              <a:buSzTx/>
              <a:buNone/>
            </a:pPr>
            <a:endParaRPr lang="en-GB" altLang="en-US" sz="2800" dirty="0">
              <a:solidFill>
                <a:prstClr val="black"/>
              </a:solidFill>
              <a:latin typeface="SassoonPrimaryInfant" pitchFamily="2" charset="0"/>
            </a:endParaRPr>
          </a:p>
          <a:p>
            <a:pPr fontAlgn="base">
              <a:spcBef>
                <a:spcPct val="0"/>
              </a:spcBef>
              <a:spcAft>
                <a:spcPct val="0"/>
              </a:spcAft>
              <a:buClrTx/>
              <a:buSzTx/>
              <a:buNone/>
            </a:pPr>
            <a:endParaRPr lang="en-GB" altLang="en-US" sz="4000" dirty="0">
              <a:solidFill>
                <a:prstClr val="black"/>
              </a:solidFill>
              <a:latin typeface="SassoonPrimaryInfant" pitchFamily="2" charset="0"/>
            </a:endParaRPr>
          </a:p>
        </p:txBody>
      </p:sp>
      <p:pic>
        <p:nvPicPr>
          <p:cNvPr id="28676"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89824" y="135998"/>
            <a:ext cx="1235288" cy="1358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310395" y="2259013"/>
            <a:ext cx="2829434" cy="4081761"/>
          </a:xfrm>
          <a:prstGeom prst="rect">
            <a:avLst/>
          </a:prstGeom>
          <a:noFill/>
        </p:spPr>
      </p:pic>
      <p:pic>
        <p:nvPicPr>
          <p:cNvPr id="7"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80256" y="2239765"/>
            <a:ext cx="2883211" cy="4120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txBox="1">
            <a:spLocks noChangeArrowheads="1"/>
          </p:cNvSpPr>
          <p:nvPr/>
        </p:nvSpPr>
        <p:spPr>
          <a:xfrm>
            <a:off x="1536852" y="1739753"/>
            <a:ext cx="2326415" cy="54264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dirty="0" smtClean="0">
                <a:latin typeface="SassoonCRInfant" panose="02010503020300020003" pitchFamily="2" charset="0"/>
              </a:rPr>
              <a:t>20 real words</a:t>
            </a:r>
            <a:endParaRPr lang="en-US" altLang="en-US" sz="2800" dirty="0">
              <a:latin typeface="SassoonCRInfant" panose="02010503020300020003" pitchFamily="2" charset="0"/>
            </a:endParaRPr>
          </a:p>
        </p:txBody>
      </p:sp>
      <p:sp>
        <p:nvSpPr>
          <p:cNvPr id="9" name="Rectangle 2"/>
          <p:cNvSpPr txBox="1">
            <a:spLocks noChangeArrowheads="1"/>
          </p:cNvSpPr>
          <p:nvPr/>
        </p:nvSpPr>
        <p:spPr>
          <a:xfrm>
            <a:off x="5913119" y="1414969"/>
            <a:ext cx="3262642" cy="91684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800" dirty="0" smtClean="0">
                <a:latin typeface="SassoonCRInfant" panose="02010503020300020003" pitchFamily="2" charset="0"/>
              </a:rPr>
              <a:t>20 nonsense words-</a:t>
            </a:r>
          </a:p>
          <a:p>
            <a:pPr algn="ctr"/>
            <a:r>
              <a:rPr lang="en-US" altLang="en-US" sz="2800" dirty="0">
                <a:latin typeface="SassoonCRInfant" panose="02010503020300020003" pitchFamily="2" charset="0"/>
              </a:rPr>
              <a:t>a</a:t>
            </a:r>
            <a:r>
              <a:rPr lang="en-US" altLang="en-US" sz="2800" dirty="0" smtClean="0">
                <a:latin typeface="SassoonCRInfant" panose="02010503020300020003" pitchFamily="2" charset="0"/>
              </a:rPr>
              <a:t>lien showed</a:t>
            </a:r>
            <a:endParaRPr lang="en-US" altLang="en-US" sz="2800" dirty="0">
              <a:latin typeface="SassoonCRInfant" panose="02010503020300020003" pitchFamily="2" charset="0"/>
            </a:endParaRPr>
          </a:p>
        </p:txBody>
      </p:sp>
    </p:spTree>
    <p:extLst>
      <p:ext uri="{BB962C8B-B14F-4D97-AF65-F5344CB8AC3E}">
        <p14:creationId xmlns:p14="http://schemas.microsoft.com/office/powerpoint/2010/main" val="11034532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2313" y="476251"/>
            <a:ext cx="8280400" cy="701731"/>
          </a:xfrm>
          <a:prstGeom prst="rect">
            <a:avLst/>
          </a:prstGeom>
        </p:spPr>
        <p:txBody>
          <a:bodyPr>
            <a:spAutoFit/>
          </a:bodyPr>
          <a:lstStyle/>
          <a:p>
            <a:pPr marL="342900" indent="-342900">
              <a:lnSpc>
                <a:spcPct val="110000"/>
              </a:lnSpc>
              <a:spcBef>
                <a:spcPct val="20000"/>
              </a:spcBef>
              <a:buClr>
                <a:srgbClr val="003399"/>
              </a:buClr>
              <a:buSzPct val="105000"/>
              <a:buFontTx/>
              <a:buChar char="o"/>
              <a:defRPr/>
            </a:pPr>
            <a:endParaRPr lang="en-GB" sz="3600" b="1" kern="0" dirty="0">
              <a:solidFill>
                <a:srgbClr val="000000"/>
              </a:solidFill>
              <a:latin typeface="Sebran3"/>
            </a:endParaRPr>
          </a:p>
        </p:txBody>
      </p:sp>
      <p:sp>
        <p:nvSpPr>
          <p:cNvPr id="28675" name="Rectangle 2"/>
          <p:cNvSpPr>
            <a:spLocks noChangeArrowheads="1"/>
          </p:cNvSpPr>
          <p:nvPr/>
        </p:nvSpPr>
        <p:spPr bwMode="auto">
          <a:xfrm>
            <a:off x="1588363" y="476251"/>
            <a:ext cx="80645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None/>
            </a:pPr>
            <a:r>
              <a:rPr lang="en-GB" altLang="en-US" sz="4800" dirty="0" smtClean="0">
                <a:solidFill>
                  <a:srgbClr val="92D050"/>
                </a:solidFill>
                <a:latin typeface="SassoonCRInfantMedium" panose="02000603020000020003" pitchFamily="2" charset="0"/>
              </a:rPr>
              <a:t>Year 1 Phonic Screen </a:t>
            </a:r>
            <a:endParaRPr lang="en-GB" altLang="en-US" sz="4800" dirty="0">
              <a:solidFill>
                <a:srgbClr val="92D050"/>
              </a:solidFill>
              <a:latin typeface="SassoonCRInfantMedium" panose="02000603020000020003" pitchFamily="2" charset="0"/>
            </a:endParaRPr>
          </a:p>
          <a:p>
            <a:pPr fontAlgn="base">
              <a:spcBef>
                <a:spcPct val="0"/>
              </a:spcBef>
              <a:spcAft>
                <a:spcPct val="0"/>
              </a:spcAft>
              <a:buClrTx/>
              <a:buSzTx/>
              <a:buNone/>
            </a:pPr>
            <a:endParaRPr lang="en-GB" altLang="en-US" sz="2800" dirty="0">
              <a:solidFill>
                <a:prstClr val="black"/>
              </a:solidFill>
              <a:latin typeface="SassoonPrimaryInfant" pitchFamily="2" charset="0"/>
            </a:endParaRPr>
          </a:p>
          <a:p>
            <a:pPr fontAlgn="base">
              <a:spcBef>
                <a:spcPct val="0"/>
              </a:spcBef>
              <a:spcAft>
                <a:spcPct val="0"/>
              </a:spcAft>
              <a:buClrTx/>
              <a:buSzTx/>
              <a:buNone/>
            </a:pPr>
            <a:endParaRPr lang="en-GB" altLang="en-US" sz="4000" dirty="0">
              <a:solidFill>
                <a:prstClr val="black"/>
              </a:solidFill>
              <a:latin typeface="SassoonPrimaryInfant" pitchFamily="2" charset="0"/>
            </a:endParaRPr>
          </a:p>
        </p:txBody>
      </p:sp>
      <p:pic>
        <p:nvPicPr>
          <p:cNvPr id="28676"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722" y="211501"/>
            <a:ext cx="1621053" cy="178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783648" y="1904669"/>
            <a:ext cx="8349567" cy="4401205"/>
          </a:xfrm>
          <a:prstGeom prst="rect">
            <a:avLst/>
          </a:prstGeom>
        </p:spPr>
        <p:txBody>
          <a:bodyPr wrap="square">
            <a:spAutoFit/>
          </a:bodyPr>
          <a:lstStyle/>
          <a:p>
            <a:pPr algn="ctr">
              <a:defRPr/>
            </a:pPr>
            <a:r>
              <a:rPr lang="en-GB" sz="2800" dirty="0" smtClean="0">
                <a:latin typeface="SassoonCRInfant" panose="02010503020300020003" pitchFamily="2" charset="0"/>
              </a:rPr>
              <a:t>Screening will take place...</a:t>
            </a:r>
          </a:p>
          <a:p>
            <a:pPr algn="ctr">
              <a:defRPr/>
            </a:pPr>
            <a:r>
              <a:rPr lang="en-GB" sz="2800" dirty="0" smtClean="0">
                <a:latin typeface="SassoonCRInfant" panose="02010503020300020003" pitchFamily="2" charset="0"/>
              </a:rPr>
              <a:t>     </a:t>
            </a:r>
            <a:r>
              <a:rPr lang="en-GB" sz="2800" b="1" dirty="0">
                <a:solidFill>
                  <a:srgbClr val="FF0000"/>
                </a:solidFill>
                <a:latin typeface="SassoonCRInfant" panose="02010503020300020003" pitchFamily="2" charset="0"/>
              </a:rPr>
              <a:t>W/C: 9</a:t>
            </a:r>
            <a:r>
              <a:rPr lang="en-GB" sz="2800" b="1" baseline="30000" dirty="0" smtClean="0">
                <a:solidFill>
                  <a:srgbClr val="FF0000"/>
                </a:solidFill>
                <a:latin typeface="SassoonCRInfant" panose="02010503020300020003" pitchFamily="2" charset="0"/>
              </a:rPr>
              <a:t>th</a:t>
            </a:r>
            <a:r>
              <a:rPr lang="en-GB" sz="2800" b="1" dirty="0" smtClean="0">
                <a:solidFill>
                  <a:srgbClr val="FF0000"/>
                </a:solidFill>
                <a:latin typeface="SassoonCRInfant" panose="02010503020300020003" pitchFamily="2" charset="0"/>
              </a:rPr>
              <a:t> </a:t>
            </a:r>
            <a:r>
              <a:rPr lang="en-GB" sz="2800" b="1" dirty="0">
                <a:solidFill>
                  <a:srgbClr val="FF0000"/>
                </a:solidFill>
                <a:latin typeface="SassoonCRInfant" panose="02010503020300020003" pitchFamily="2" charset="0"/>
              </a:rPr>
              <a:t>June </a:t>
            </a:r>
            <a:r>
              <a:rPr lang="en-GB" sz="2800" b="1" dirty="0" smtClean="0">
                <a:solidFill>
                  <a:srgbClr val="FF0000"/>
                </a:solidFill>
                <a:latin typeface="SassoonCRInfant" panose="02010503020300020003" pitchFamily="2" charset="0"/>
              </a:rPr>
              <a:t>2025</a:t>
            </a:r>
          </a:p>
          <a:p>
            <a:pPr algn="ctr">
              <a:defRPr/>
            </a:pPr>
            <a:r>
              <a:rPr lang="en-GB" sz="2000" b="1" dirty="0" smtClean="0">
                <a:solidFill>
                  <a:srgbClr val="FF0000"/>
                </a:solidFill>
                <a:latin typeface="SassoonCRInfant" panose="02010503020300020003" pitchFamily="2" charset="0"/>
              </a:rPr>
              <a:t>    Absent pupils have until Friday 20</a:t>
            </a:r>
            <a:r>
              <a:rPr lang="en-GB" sz="2000" b="1" baseline="30000" dirty="0" smtClean="0">
                <a:solidFill>
                  <a:srgbClr val="FF0000"/>
                </a:solidFill>
                <a:latin typeface="SassoonCRInfant" panose="02010503020300020003" pitchFamily="2" charset="0"/>
              </a:rPr>
              <a:t>th</a:t>
            </a:r>
            <a:r>
              <a:rPr lang="en-GB" sz="2000" b="1" dirty="0" smtClean="0">
                <a:solidFill>
                  <a:srgbClr val="FF0000"/>
                </a:solidFill>
                <a:latin typeface="SassoonCRInfant" panose="02010503020300020003" pitchFamily="2" charset="0"/>
              </a:rPr>
              <a:t> June</a:t>
            </a:r>
          </a:p>
          <a:p>
            <a:pPr marL="457200" indent="-457200">
              <a:buClr>
                <a:schemeClr val="accent1"/>
              </a:buClr>
              <a:buFont typeface="Wingdings" panose="05000000000000000000" pitchFamily="2" charset="2"/>
              <a:buChar char="Ø"/>
              <a:defRPr/>
            </a:pPr>
            <a:r>
              <a:rPr lang="en-GB" sz="2800" b="1" dirty="0" smtClean="0">
                <a:latin typeface="SassoonCRInfant" panose="02010503020300020003" pitchFamily="2" charset="0"/>
              </a:rPr>
              <a:t>Class Teacher </a:t>
            </a:r>
            <a:r>
              <a:rPr lang="en-GB" sz="2800" dirty="0" smtClean="0">
                <a:latin typeface="SassoonCRInfant" panose="02010503020300020003" pitchFamily="2" charset="0"/>
              </a:rPr>
              <a:t>screens the child</a:t>
            </a:r>
            <a:r>
              <a:rPr lang="en-GB" sz="2800" b="1" dirty="0" smtClean="0">
                <a:latin typeface="SassoonCRInfant" panose="02010503020300020003" pitchFamily="2" charset="0"/>
              </a:rPr>
              <a:t>. </a:t>
            </a:r>
          </a:p>
          <a:p>
            <a:pPr marL="457200" indent="-457200">
              <a:buClr>
                <a:schemeClr val="accent1"/>
              </a:buClr>
              <a:buFont typeface="Wingdings" panose="05000000000000000000" pitchFamily="2" charset="2"/>
              <a:buChar char="Ø"/>
              <a:defRPr/>
            </a:pPr>
            <a:r>
              <a:rPr lang="en-GB" sz="2800" dirty="0" smtClean="0">
                <a:latin typeface="SassoonCRInfant" panose="02010503020300020003" pitchFamily="2" charset="0"/>
              </a:rPr>
              <a:t>It </a:t>
            </a:r>
            <a:r>
              <a:rPr lang="en-GB" sz="2800" dirty="0">
                <a:latin typeface="SassoonCRInfant" panose="02010503020300020003" pitchFamily="2" charset="0"/>
              </a:rPr>
              <a:t>will take around 10 minutes although all children are different.</a:t>
            </a:r>
          </a:p>
          <a:p>
            <a:pPr marL="457200" indent="-457200">
              <a:buClr>
                <a:schemeClr val="accent1"/>
              </a:buClr>
              <a:buFont typeface="Wingdings" panose="05000000000000000000" pitchFamily="2" charset="2"/>
              <a:buChar char="Ø"/>
              <a:defRPr/>
            </a:pPr>
            <a:r>
              <a:rPr lang="en-GB" sz="2800" dirty="0">
                <a:latin typeface="SassoonCRInfant" panose="02010503020300020003" pitchFamily="2" charset="0"/>
              </a:rPr>
              <a:t>If children do not </a:t>
            </a:r>
            <a:r>
              <a:rPr lang="en-GB" sz="2800" dirty="0" smtClean="0">
                <a:latin typeface="SassoonCRInfant" panose="02010503020300020003" pitchFamily="2" charset="0"/>
              </a:rPr>
              <a:t>meet the expected standard in </a:t>
            </a:r>
            <a:r>
              <a:rPr lang="en-GB" sz="2800" dirty="0">
                <a:latin typeface="SassoonCRInfant" panose="02010503020300020003" pitchFamily="2" charset="0"/>
              </a:rPr>
              <a:t>the screening they will be screened again in Year </a:t>
            </a:r>
            <a:r>
              <a:rPr lang="en-GB" sz="2800" dirty="0" smtClean="0">
                <a:latin typeface="SassoonCRInfant" panose="02010503020300020003" pitchFamily="2" charset="0"/>
              </a:rPr>
              <a:t>2.</a:t>
            </a:r>
          </a:p>
          <a:p>
            <a:pPr marL="457200" indent="-457200">
              <a:buClr>
                <a:schemeClr val="accent1"/>
              </a:buClr>
              <a:buFont typeface="Wingdings" panose="05000000000000000000" pitchFamily="2" charset="2"/>
              <a:buChar char="Ø"/>
              <a:defRPr/>
            </a:pPr>
            <a:r>
              <a:rPr lang="en-GB" sz="2800" dirty="0" smtClean="0">
                <a:latin typeface="SassoonCRInfant" panose="02010503020300020003" pitchFamily="2" charset="0"/>
              </a:rPr>
              <a:t>Children will receive a certificate with their score on in their end of year report. </a:t>
            </a:r>
            <a:endParaRPr lang="en-GB" sz="2800" dirty="0">
              <a:latin typeface="SassoonCRInfant" panose="02010503020300020003" pitchFamily="2" charset="0"/>
            </a:endParaRPr>
          </a:p>
        </p:txBody>
      </p:sp>
    </p:spTree>
    <p:extLst>
      <p:ext uri="{BB962C8B-B14F-4D97-AF65-F5344CB8AC3E}">
        <p14:creationId xmlns:p14="http://schemas.microsoft.com/office/powerpoint/2010/main" val="38281436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2313" y="476251"/>
            <a:ext cx="8280400" cy="701731"/>
          </a:xfrm>
          <a:prstGeom prst="rect">
            <a:avLst/>
          </a:prstGeom>
        </p:spPr>
        <p:txBody>
          <a:bodyPr>
            <a:spAutoFit/>
          </a:bodyPr>
          <a:lstStyle/>
          <a:p>
            <a:pPr marL="342900" indent="-342900">
              <a:lnSpc>
                <a:spcPct val="110000"/>
              </a:lnSpc>
              <a:spcBef>
                <a:spcPct val="20000"/>
              </a:spcBef>
              <a:buClr>
                <a:srgbClr val="003399"/>
              </a:buClr>
              <a:buSzPct val="105000"/>
              <a:buFontTx/>
              <a:buChar char="o"/>
              <a:defRPr/>
            </a:pPr>
            <a:endParaRPr lang="en-GB" sz="3600" b="1" kern="0" dirty="0">
              <a:solidFill>
                <a:srgbClr val="000000"/>
              </a:solidFill>
              <a:latin typeface="Sebran3"/>
            </a:endParaRPr>
          </a:p>
        </p:txBody>
      </p:sp>
      <p:sp>
        <p:nvSpPr>
          <p:cNvPr id="28675" name="Rectangle 2"/>
          <p:cNvSpPr>
            <a:spLocks noChangeArrowheads="1"/>
          </p:cNvSpPr>
          <p:nvPr/>
        </p:nvSpPr>
        <p:spPr bwMode="auto">
          <a:xfrm>
            <a:off x="1588363" y="476251"/>
            <a:ext cx="80645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None/>
            </a:pPr>
            <a:r>
              <a:rPr lang="en-GB" altLang="en-US" sz="4800" dirty="0" smtClean="0">
                <a:solidFill>
                  <a:srgbClr val="92D050"/>
                </a:solidFill>
                <a:latin typeface="SassoonCRInfantMedium" panose="02000603020000020003" pitchFamily="2" charset="0"/>
              </a:rPr>
              <a:t>Year 1 Phonic Screen </a:t>
            </a:r>
            <a:endParaRPr lang="en-GB" altLang="en-US" sz="4800" dirty="0">
              <a:solidFill>
                <a:srgbClr val="92D050"/>
              </a:solidFill>
              <a:latin typeface="SassoonCRInfantMedium" panose="02000603020000020003" pitchFamily="2" charset="0"/>
            </a:endParaRPr>
          </a:p>
          <a:p>
            <a:pPr fontAlgn="base">
              <a:spcBef>
                <a:spcPct val="0"/>
              </a:spcBef>
              <a:spcAft>
                <a:spcPct val="0"/>
              </a:spcAft>
              <a:buClrTx/>
              <a:buSzTx/>
              <a:buNone/>
            </a:pPr>
            <a:endParaRPr lang="en-GB" altLang="en-US" sz="2800" dirty="0">
              <a:solidFill>
                <a:prstClr val="black"/>
              </a:solidFill>
              <a:latin typeface="SassoonPrimaryInfant" pitchFamily="2" charset="0"/>
            </a:endParaRPr>
          </a:p>
          <a:p>
            <a:pPr fontAlgn="base">
              <a:spcBef>
                <a:spcPct val="0"/>
              </a:spcBef>
              <a:spcAft>
                <a:spcPct val="0"/>
              </a:spcAft>
              <a:buClrTx/>
              <a:buSzTx/>
              <a:buNone/>
            </a:pPr>
            <a:endParaRPr lang="en-GB" altLang="en-US" sz="4000" dirty="0">
              <a:solidFill>
                <a:prstClr val="black"/>
              </a:solidFill>
              <a:latin typeface="SassoonPrimaryInfant" pitchFamily="2" charset="0"/>
            </a:endParaRPr>
          </a:p>
        </p:txBody>
      </p:sp>
      <p:pic>
        <p:nvPicPr>
          <p:cNvPr id="28676"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722" y="211501"/>
            <a:ext cx="1621053" cy="178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stretch>
            <a:fillRect/>
          </a:stretch>
        </p:blipFill>
        <p:spPr>
          <a:xfrm>
            <a:off x="595561" y="2085703"/>
            <a:ext cx="5900737" cy="4340035"/>
          </a:xfrm>
          <a:prstGeom prst="rect">
            <a:avLst/>
          </a:prstGeom>
        </p:spPr>
      </p:pic>
      <p:pic>
        <p:nvPicPr>
          <p:cNvPr id="5" name="Picture 4"/>
          <p:cNvPicPr>
            <a:picLocks noChangeAspect="1"/>
          </p:cNvPicPr>
          <p:nvPr/>
        </p:nvPicPr>
        <p:blipFill>
          <a:blip r:embed="rId4"/>
          <a:stretch>
            <a:fillRect/>
          </a:stretch>
        </p:blipFill>
        <p:spPr>
          <a:xfrm>
            <a:off x="6346669" y="2344931"/>
            <a:ext cx="5712586" cy="1738152"/>
          </a:xfrm>
          <a:prstGeom prst="rect">
            <a:avLst/>
          </a:prstGeom>
        </p:spPr>
      </p:pic>
    </p:spTree>
    <p:extLst>
      <p:ext uri="{BB962C8B-B14F-4D97-AF65-F5344CB8AC3E}">
        <p14:creationId xmlns:p14="http://schemas.microsoft.com/office/powerpoint/2010/main" val="10926326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076" y="-69669"/>
            <a:ext cx="8596668" cy="1320800"/>
          </a:xfrm>
        </p:spPr>
        <p:txBody>
          <a:bodyPr>
            <a:noAutofit/>
          </a:bodyPr>
          <a:lstStyle/>
          <a:p>
            <a:pPr algn="ctr"/>
            <a:r>
              <a:rPr lang="en-GB" sz="6000" dirty="0" smtClean="0">
                <a:latin typeface="SassoonCRInfantMedium" panose="02000603020000020003" pitchFamily="2" charset="0"/>
              </a:rPr>
              <a:t>Writing Expectations</a:t>
            </a:r>
            <a:endParaRPr lang="en-GB" sz="6000" dirty="0">
              <a:latin typeface="SassoonCRInfantMedium" panose="02000603020000020003" pitchFamily="2" charset="0"/>
            </a:endParaRPr>
          </a:p>
        </p:txBody>
      </p:sp>
      <p:pic>
        <p:nvPicPr>
          <p:cNvPr id="5" name="Picture 4"/>
          <p:cNvPicPr/>
          <p:nvPr/>
        </p:nvPicPr>
        <p:blipFill rotWithShape="1">
          <a:blip r:embed="rId2">
            <a:extLst>
              <a:ext uri="{28A0092B-C50C-407E-A947-70E740481C1C}">
                <a14:useLocalDpi xmlns:a14="http://schemas.microsoft.com/office/drawing/2010/main" val="0"/>
              </a:ext>
            </a:extLst>
          </a:blip>
          <a:srcRect l="29984" t="19405" r="11552" b="8664"/>
          <a:stretch/>
        </p:blipFill>
        <p:spPr bwMode="auto">
          <a:xfrm>
            <a:off x="892221" y="953635"/>
            <a:ext cx="8556580" cy="5904365"/>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2943497" y="1251131"/>
            <a:ext cx="722812" cy="647338"/>
          </a:xfrm>
          <a:prstGeom prst="rect">
            <a:avLst/>
          </a:prstGeom>
          <a:solidFill>
            <a:schemeClr val="bg1"/>
          </a:solidFill>
          <a:ln>
            <a:solidFill>
              <a:schemeClr val="bg1"/>
            </a:solidFill>
          </a:ln>
        </p:spPr>
        <p:txBody>
          <a:bodyPr wrap="square" rtlCol="0">
            <a:spAutoFit/>
          </a:bodyPr>
          <a:lstStyle/>
          <a:p>
            <a:endParaRPr lang="en-GB" dirty="0"/>
          </a:p>
        </p:txBody>
      </p:sp>
    </p:spTree>
    <p:extLst>
      <p:ext uri="{BB962C8B-B14F-4D97-AF65-F5344CB8AC3E}">
        <p14:creationId xmlns:p14="http://schemas.microsoft.com/office/powerpoint/2010/main" val="41990899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6000" dirty="0" smtClean="0">
                <a:latin typeface="SassoonCRInfantMedium" panose="02000603020000020003" pitchFamily="2" charset="0"/>
              </a:rPr>
              <a:t>Writing Expectations</a:t>
            </a:r>
            <a:endParaRPr lang="en-GB" sz="6000" dirty="0">
              <a:latin typeface="SassoonCRInfantMedium" panose="02000603020000020003" pitchFamily="2" charset="0"/>
            </a:endParaRPr>
          </a:p>
        </p:txBody>
      </p:sp>
      <p:sp>
        <p:nvSpPr>
          <p:cNvPr id="4" name="Rectangle 3"/>
          <p:cNvSpPr/>
          <p:nvPr/>
        </p:nvSpPr>
        <p:spPr>
          <a:xfrm>
            <a:off x="1001484" y="1799771"/>
            <a:ext cx="8656321" cy="4370427"/>
          </a:xfrm>
          <a:prstGeom prst="rect">
            <a:avLst/>
          </a:prstGeom>
        </p:spPr>
        <p:txBody>
          <a:bodyPr wrap="square">
            <a:spAutoFit/>
          </a:bodyPr>
          <a:lstStyle/>
          <a:p>
            <a:r>
              <a:rPr lang="en-GB" sz="2000" dirty="0">
                <a:latin typeface="SassoonCRInfant" panose="02010503020300020003" pitchFamily="2" charset="0"/>
              </a:rPr>
              <a:t>The pupil can, after discussion with the teacher: </a:t>
            </a:r>
          </a:p>
          <a:p>
            <a:pPr marL="285750" indent="-28575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read </a:t>
            </a:r>
            <a:r>
              <a:rPr lang="en-GB" sz="2000" dirty="0">
                <a:latin typeface="SassoonCRInfant" panose="02010503020300020003" pitchFamily="2" charset="0"/>
              </a:rPr>
              <a:t>own writing aloud clearly for others to hear and discuss </a:t>
            </a:r>
          </a:p>
          <a:p>
            <a:pPr marL="285750" indent="-28575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orally </a:t>
            </a:r>
            <a:r>
              <a:rPr lang="en-GB" sz="2000" dirty="0">
                <a:latin typeface="SassoonCRInfant" panose="02010503020300020003" pitchFamily="2" charset="0"/>
              </a:rPr>
              <a:t>rehearse sentences and sequence them to form short narratives </a:t>
            </a:r>
          </a:p>
          <a:p>
            <a:pPr marL="285750" indent="-28575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join </a:t>
            </a:r>
            <a:r>
              <a:rPr lang="en-GB" sz="2000" dirty="0">
                <a:latin typeface="SassoonCRInfant" panose="02010503020300020003" pitchFamily="2" charset="0"/>
              </a:rPr>
              <a:t>words and clauses with the conjunction ‘and’ </a:t>
            </a:r>
          </a:p>
          <a:p>
            <a:pPr marL="285750" indent="-28575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use </a:t>
            </a:r>
            <a:r>
              <a:rPr lang="en-GB" sz="2000" dirty="0">
                <a:latin typeface="SassoonCRInfant" panose="02010503020300020003" pitchFamily="2" charset="0"/>
              </a:rPr>
              <a:t>past, present and future accurately in speech and begin to incorporate these in their writing </a:t>
            </a:r>
          </a:p>
          <a:p>
            <a:pPr marL="285750" indent="-28575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demarcate </a:t>
            </a:r>
            <a:r>
              <a:rPr lang="en-GB" sz="2000" dirty="0">
                <a:latin typeface="SassoonCRInfant" panose="02010503020300020003" pitchFamily="2" charset="0"/>
              </a:rPr>
              <a:t>many sentences using a capital letter and a full stop, question mark or exclamation mark </a:t>
            </a:r>
          </a:p>
          <a:p>
            <a:pPr marL="285750" indent="-28575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spell </a:t>
            </a:r>
            <a:r>
              <a:rPr lang="en-GB" sz="2000" dirty="0">
                <a:latin typeface="SassoonCRInfant" panose="02010503020300020003" pitchFamily="2" charset="0"/>
              </a:rPr>
              <a:t>some Y1 common exception words* and the days of the week </a:t>
            </a:r>
          </a:p>
          <a:p>
            <a:pPr marL="285750" indent="-28575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segment </a:t>
            </a:r>
            <a:r>
              <a:rPr lang="en-GB" sz="2000" dirty="0">
                <a:latin typeface="SassoonCRInfant" panose="02010503020300020003" pitchFamily="2" charset="0"/>
              </a:rPr>
              <a:t>spoken words into phonemes and represent these by graphemes, spelling many words in a phonically-plausible way </a:t>
            </a:r>
          </a:p>
          <a:p>
            <a:pPr marL="285750" indent="-28575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form </a:t>
            </a:r>
            <a:r>
              <a:rPr lang="en-GB" sz="2000" dirty="0">
                <a:latin typeface="SassoonCRInfant" panose="02010503020300020003" pitchFamily="2" charset="0"/>
              </a:rPr>
              <a:t>many letters and digits correctly, with some difference between upper and lower-case letters </a:t>
            </a:r>
          </a:p>
          <a:p>
            <a:pPr marL="285750" indent="-28575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use </a:t>
            </a:r>
            <a:r>
              <a:rPr lang="en-GB" sz="2000" dirty="0">
                <a:latin typeface="SassoonCRInfant" panose="02010503020300020003" pitchFamily="2" charset="0"/>
              </a:rPr>
              <a:t>spaces between words.</a:t>
            </a:r>
          </a:p>
        </p:txBody>
      </p:sp>
    </p:spTree>
    <p:extLst>
      <p:ext uri="{BB962C8B-B14F-4D97-AF65-F5344CB8AC3E}">
        <p14:creationId xmlns:p14="http://schemas.microsoft.com/office/powerpoint/2010/main" val="27241097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600891"/>
            <a:ext cx="9250437" cy="1320800"/>
          </a:xfrm>
        </p:spPr>
        <p:txBody>
          <a:bodyPr>
            <a:noAutofit/>
          </a:bodyPr>
          <a:lstStyle/>
          <a:p>
            <a:pPr algn="ctr"/>
            <a:r>
              <a:rPr lang="en-GB" sz="6000" dirty="0" smtClean="0">
                <a:latin typeface="SassoonCRInfantMedium" panose="02000603020000020003" pitchFamily="2" charset="0"/>
              </a:rPr>
              <a:t>Handwriting Expectations</a:t>
            </a:r>
            <a:endParaRPr lang="en-GB" sz="6000" dirty="0">
              <a:latin typeface="SassoonCRInfantMedium" panose="02000603020000020003" pitchFamily="2" charset="0"/>
            </a:endParaRPr>
          </a:p>
        </p:txBody>
      </p:sp>
      <p:sp>
        <p:nvSpPr>
          <p:cNvPr id="4" name="Rectangle 3"/>
          <p:cNvSpPr/>
          <p:nvPr/>
        </p:nvSpPr>
        <p:spPr>
          <a:xfrm>
            <a:off x="1001484" y="1799771"/>
            <a:ext cx="8656321" cy="3785652"/>
          </a:xfrm>
          <a:prstGeom prst="rect">
            <a:avLst/>
          </a:prstGeom>
        </p:spPr>
        <p:txBody>
          <a:bodyPr wrap="square">
            <a:spAutoFit/>
          </a:bodyPr>
          <a:lstStyle/>
          <a:p>
            <a:pPr marL="342900" indent="-342900">
              <a:buClr>
                <a:schemeClr val="accent1">
                  <a:lumMod val="75000"/>
                </a:schemeClr>
              </a:buClr>
              <a:buFont typeface="Wingdings" panose="05000000000000000000" pitchFamily="2" charset="2"/>
              <a:buChar char="Ø"/>
            </a:pPr>
            <a:r>
              <a:rPr lang="en-GB" sz="2000" dirty="0">
                <a:latin typeface="SassoonCRInfant" panose="02010503020300020003" pitchFamily="2" charset="0"/>
              </a:rPr>
              <a:t>Sit correctly at a table, holding a pencil </a:t>
            </a:r>
            <a:r>
              <a:rPr lang="en-GB" sz="2000" dirty="0" smtClean="0">
                <a:latin typeface="SassoonCRInfant" panose="02010503020300020003" pitchFamily="2" charset="0"/>
              </a:rPr>
              <a:t>correctly.</a:t>
            </a:r>
          </a:p>
          <a:p>
            <a:pPr>
              <a:buClr>
                <a:schemeClr val="accent1">
                  <a:lumMod val="75000"/>
                </a:schemeClr>
              </a:buClr>
            </a:pPr>
            <a:endParaRPr lang="en-GB" sz="2000" dirty="0">
              <a:latin typeface="SassoonCRInfant" panose="02010503020300020003" pitchFamily="2" charset="0"/>
            </a:endParaRPr>
          </a:p>
          <a:p>
            <a:pPr marL="342900" indent="-342900">
              <a:buClr>
                <a:schemeClr val="accent1">
                  <a:lumMod val="75000"/>
                </a:schemeClr>
              </a:buClr>
              <a:buFont typeface="Wingdings" panose="05000000000000000000" pitchFamily="2" charset="2"/>
              <a:buChar char="Ø"/>
            </a:pPr>
            <a:r>
              <a:rPr lang="en-GB" sz="2000" dirty="0">
                <a:latin typeface="SassoonCRInfant" panose="02010503020300020003" pitchFamily="2" charset="0"/>
              </a:rPr>
              <a:t>Begin to form lower case letters in the correct direction, starting and finishing in the right place</a:t>
            </a:r>
            <a:r>
              <a:rPr lang="en-GB" sz="2000" dirty="0" smtClean="0">
                <a:latin typeface="SassoonCRInfant" panose="02010503020300020003" pitchFamily="2" charset="0"/>
              </a:rPr>
              <a:t>.</a:t>
            </a:r>
          </a:p>
          <a:p>
            <a:pPr marL="342900" indent="-342900">
              <a:buClr>
                <a:schemeClr val="accent1">
                  <a:lumMod val="75000"/>
                </a:schemeClr>
              </a:buClr>
              <a:buFont typeface="Wingdings" panose="05000000000000000000" pitchFamily="2" charset="2"/>
              <a:buChar char="Ø"/>
            </a:pPr>
            <a:endParaRPr lang="en-GB" sz="2000" dirty="0">
              <a:latin typeface="SassoonCRInfant" panose="02010503020300020003" pitchFamily="2" charset="0"/>
            </a:endParaRPr>
          </a:p>
          <a:p>
            <a:pPr marL="342900" indent="-34290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Form </a:t>
            </a:r>
            <a:r>
              <a:rPr lang="en-GB" sz="2000" dirty="0">
                <a:latin typeface="SassoonCRInfant" panose="02010503020300020003" pitchFamily="2" charset="0"/>
              </a:rPr>
              <a:t>capital letters</a:t>
            </a:r>
            <a:r>
              <a:rPr lang="en-GB" sz="2000" dirty="0" smtClean="0">
                <a:latin typeface="SassoonCRInfant" panose="02010503020300020003" pitchFamily="2" charset="0"/>
              </a:rPr>
              <a:t>.</a:t>
            </a:r>
          </a:p>
          <a:p>
            <a:pPr marL="342900" indent="-342900">
              <a:buClr>
                <a:schemeClr val="accent1">
                  <a:lumMod val="75000"/>
                </a:schemeClr>
              </a:buClr>
              <a:buFont typeface="Wingdings" panose="05000000000000000000" pitchFamily="2" charset="2"/>
              <a:buChar char="Ø"/>
            </a:pPr>
            <a:endParaRPr lang="en-GB" sz="2000" dirty="0">
              <a:latin typeface="SassoonCRInfant" panose="02010503020300020003" pitchFamily="2" charset="0"/>
            </a:endParaRPr>
          </a:p>
          <a:p>
            <a:pPr marL="342900" indent="-342900">
              <a:buClr>
                <a:schemeClr val="accent1">
                  <a:lumMod val="75000"/>
                </a:schemeClr>
              </a:buClr>
              <a:buFont typeface="Wingdings" panose="05000000000000000000" pitchFamily="2" charset="2"/>
              <a:buChar char="Ø"/>
            </a:pPr>
            <a:r>
              <a:rPr lang="en-GB" sz="2000" dirty="0">
                <a:latin typeface="SassoonCRInfant" panose="02010503020300020003" pitchFamily="2" charset="0"/>
              </a:rPr>
              <a:t>Form digits </a:t>
            </a:r>
            <a:r>
              <a:rPr lang="en-GB" sz="2000" dirty="0" smtClean="0">
                <a:latin typeface="SassoonCRInfant" panose="02010503020300020003" pitchFamily="2" charset="0"/>
              </a:rPr>
              <a:t>0-9</a:t>
            </a:r>
          </a:p>
          <a:p>
            <a:pPr>
              <a:buClr>
                <a:schemeClr val="accent1">
                  <a:lumMod val="75000"/>
                </a:schemeClr>
              </a:buClr>
            </a:pPr>
            <a:endParaRPr lang="en-GB" sz="2000" dirty="0">
              <a:latin typeface="SassoonCRInfant" panose="02010503020300020003" pitchFamily="2" charset="0"/>
            </a:endParaRPr>
          </a:p>
          <a:p>
            <a:pPr marL="342900" indent="-342900">
              <a:buClr>
                <a:schemeClr val="accent1">
                  <a:lumMod val="75000"/>
                </a:schemeClr>
              </a:buClr>
              <a:buFont typeface="Wingdings" panose="05000000000000000000" pitchFamily="2" charset="2"/>
              <a:buChar char="Ø"/>
            </a:pPr>
            <a:r>
              <a:rPr lang="en-GB" sz="2000" dirty="0">
                <a:latin typeface="SassoonCRInfant" panose="02010503020300020003" pitchFamily="2" charset="0"/>
              </a:rPr>
              <a:t>Correctly position letters on the line</a:t>
            </a:r>
            <a:r>
              <a:rPr lang="en-GB" sz="2000" dirty="0" smtClean="0">
                <a:latin typeface="SassoonCRInfant" panose="02010503020300020003" pitchFamily="2" charset="0"/>
              </a:rPr>
              <a:t>.</a:t>
            </a:r>
          </a:p>
          <a:p>
            <a:pPr marL="342900" indent="-342900">
              <a:buClr>
                <a:schemeClr val="accent1">
                  <a:lumMod val="75000"/>
                </a:schemeClr>
              </a:buClr>
              <a:buFont typeface="Wingdings" panose="05000000000000000000" pitchFamily="2" charset="2"/>
              <a:buChar char="Ø"/>
            </a:pPr>
            <a:endParaRPr lang="en-GB" sz="2000" dirty="0">
              <a:latin typeface="SassoonCRInfant" panose="02010503020300020003" pitchFamily="2" charset="0"/>
            </a:endParaRPr>
          </a:p>
          <a:p>
            <a:pPr marL="342900" indent="-342900">
              <a:buClr>
                <a:schemeClr val="accent1">
                  <a:lumMod val="75000"/>
                </a:schemeClr>
              </a:buClr>
              <a:buFont typeface="Wingdings" panose="05000000000000000000" pitchFamily="2" charset="2"/>
              <a:buChar char="Ø"/>
            </a:pPr>
            <a:r>
              <a:rPr lang="en-GB" sz="2000" dirty="0">
                <a:solidFill>
                  <a:schemeClr val="accent1">
                    <a:lumMod val="75000"/>
                  </a:schemeClr>
                </a:solidFill>
                <a:latin typeface="SassoonCRInfant" panose="02010503020300020003" pitchFamily="2" charset="0"/>
              </a:rPr>
              <a:t>Form letters of a regular size and shape.</a:t>
            </a:r>
          </a:p>
        </p:txBody>
      </p:sp>
    </p:spTree>
    <p:extLst>
      <p:ext uri="{BB962C8B-B14F-4D97-AF65-F5344CB8AC3E}">
        <p14:creationId xmlns:p14="http://schemas.microsoft.com/office/powerpoint/2010/main" val="20933159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326" y="75374"/>
            <a:ext cx="9250437" cy="1320800"/>
          </a:xfrm>
        </p:spPr>
        <p:txBody>
          <a:bodyPr>
            <a:noAutofit/>
          </a:bodyPr>
          <a:lstStyle/>
          <a:p>
            <a:pPr algn="ctr"/>
            <a:r>
              <a:rPr lang="en-GB" sz="6000" dirty="0" smtClean="0">
                <a:latin typeface="SassoonCRInfantMedium" panose="02000603020000020003" pitchFamily="2" charset="0"/>
              </a:rPr>
              <a:t>RWI Handwriting </a:t>
            </a:r>
            <a:endParaRPr lang="en-GB" sz="6000" dirty="0">
              <a:latin typeface="SassoonCRInfantMedium" panose="02000603020000020003" pitchFamily="2" charset="0"/>
            </a:endParaRPr>
          </a:p>
        </p:txBody>
      </p:sp>
      <p:sp>
        <p:nvSpPr>
          <p:cNvPr id="4" name="Rectangle 3"/>
          <p:cNvSpPr/>
          <p:nvPr/>
        </p:nvSpPr>
        <p:spPr>
          <a:xfrm>
            <a:off x="854339" y="979964"/>
            <a:ext cx="10181523" cy="4924425"/>
          </a:xfrm>
          <a:prstGeom prst="rect">
            <a:avLst/>
          </a:prstGeom>
        </p:spPr>
        <p:txBody>
          <a:bodyPr wrap="square">
            <a:spAutoFit/>
          </a:bodyPr>
          <a:lstStyle/>
          <a:p>
            <a:pPr marL="285750" indent="-285750">
              <a:lnSpc>
                <a:spcPct val="170000"/>
              </a:lnSpc>
              <a:buFont typeface="Arial" panose="020B0604020202020204" pitchFamily="34" charset="0"/>
              <a:buChar char="•"/>
            </a:pPr>
            <a:r>
              <a:rPr lang="en-GB" sz="1400" dirty="0">
                <a:latin typeface="SassoonCRInfant" panose="02010503020300020003" pitchFamily="2" charset="0"/>
              </a:rPr>
              <a:t>There are regular timetabled slots for handwriting to ensure that children build up their handwriting skills </a:t>
            </a:r>
            <a:r>
              <a:rPr lang="en-GB" sz="1400" dirty="0" err="1" smtClean="0">
                <a:latin typeface="SassoonCRInfant" panose="02010503020300020003" pitchFamily="2" charset="0"/>
              </a:rPr>
              <a:t>regulalry</a:t>
            </a:r>
            <a:r>
              <a:rPr lang="en-GB" sz="1400" dirty="0" smtClean="0">
                <a:latin typeface="SassoonCRInfant" panose="02010503020300020003" pitchFamily="2" charset="0"/>
              </a:rPr>
              <a:t>. </a:t>
            </a:r>
          </a:p>
          <a:p>
            <a:pPr marL="285750" indent="-285750">
              <a:lnSpc>
                <a:spcPct val="170000"/>
              </a:lnSpc>
              <a:buFont typeface="Arial" panose="020B0604020202020204" pitchFamily="34" charset="0"/>
              <a:buChar char="•"/>
            </a:pPr>
            <a:r>
              <a:rPr lang="en-GB" sz="1400" dirty="0" smtClean="0">
                <a:latin typeface="SassoonCRInfant" panose="02010503020300020003" pitchFamily="2" charset="0"/>
              </a:rPr>
              <a:t>We </a:t>
            </a:r>
            <a:r>
              <a:rPr lang="en-GB" sz="1400" dirty="0">
                <a:latin typeface="SassoonCRInfant" panose="02010503020300020003" pitchFamily="2" charset="0"/>
              </a:rPr>
              <a:t>make the physical process of writing – handwriting – enjoyable from the start, so children see themselves as ‘writers’. </a:t>
            </a:r>
            <a:endParaRPr lang="en-GB" sz="1400" dirty="0" smtClean="0">
              <a:latin typeface="SassoonCRInfant" panose="02010503020300020003" pitchFamily="2" charset="0"/>
            </a:endParaRPr>
          </a:p>
          <a:p>
            <a:pPr marL="285750" indent="-285750">
              <a:lnSpc>
                <a:spcPct val="170000"/>
              </a:lnSpc>
              <a:buFont typeface="Arial" panose="020B0604020202020204" pitchFamily="34" charset="0"/>
              <a:buChar char="•"/>
            </a:pPr>
            <a:r>
              <a:rPr lang="en-GB" sz="1400" dirty="0" smtClean="0">
                <a:latin typeface="SassoonCRInfant" panose="02010503020300020003" pitchFamily="2" charset="0"/>
              </a:rPr>
              <a:t>We </a:t>
            </a:r>
            <a:r>
              <a:rPr lang="en-GB" sz="1400" dirty="0">
                <a:latin typeface="SassoonCRInfant" panose="02010503020300020003" pitchFamily="2" charset="0"/>
              </a:rPr>
              <a:t>use mnemonics – memory pictures – to help children visualise the letter </a:t>
            </a:r>
            <a:r>
              <a:rPr lang="en-GB" sz="1400" dirty="0" smtClean="0">
                <a:latin typeface="SassoonCRInfant" panose="02010503020300020003" pitchFamily="2" charset="0"/>
              </a:rPr>
              <a:t>before </a:t>
            </a:r>
            <a:r>
              <a:rPr lang="en-GB" sz="1400" dirty="0">
                <a:latin typeface="SassoonCRInfant" panose="02010503020300020003" pitchFamily="2" charset="0"/>
              </a:rPr>
              <a:t>they write it down. </a:t>
            </a:r>
            <a:endParaRPr lang="en-GB" sz="1400" dirty="0" smtClean="0">
              <a:latin typeface="SassoonCRInfant" panose="02010503020300020003" pitchFamily="2" charset="0"/>
            </a:endParaRPr>
          </a:p>
          <a:p>
            <a:pPr marL="285750" indent="-285750">
              <a:lnSpc>
                <a:spcPct val="170000"/>
              </a:lnSpc>
              <a:buFont typeface="Arial" panose="020B0604020202020204" pitchFamily="34" charset="0"/>
              <a:buChar char="•"/>
            </a:pPr>
            <a:r>
              <a:rPr lang="en-GB" sz="1400" dirty="0" smtClean="0">
                <a:latin typeface="SassoonCRInfant" panose="02010503020300020003" pitchFamily="2" charset="0"/>
              </a:rPr>
              <a:t>Children practise </a:t>
            </a:r>
            <a:r>
              <a:rPr lang="en-GB" sz="1400" dirty="0">
                <a:latin typeface="SassoonCRInfant" panose="02010503020300020003" pitchFamily="2" charset="0"/>
              </a:rPr>
              <a:t>handwriting under the guidance of </a:t>
            </a:r>
            <a:r>
              <a:rPr lang="en-GB" sz="1400" dirty="0" smtClean="0">
                <a:latin typeface="SassoonCRInfant" panose="02010503020300020003" pitchFamily="2" charset="0"/>
              </a:rPr>
              <a:t>an adult so </a:t>
            </a:r>
            <a:r>
              <a:rPr lang="en-GB" sz="1400" dirty="0">
                <a:latin typeface="SassoonCRInfant" panose="02010503020300020003" pitchFamily="2" charset="0"/>
              </a:rPr>
              <a:t>they do not develop habits that will be difficult to undo later. </a:t>
            </a:r>
            <a:endParaRPr lang="en-GB" sz="1400" dirty="0" smtClean="0">
              <a:latin typeface="SassoonCRInfant" panose="02010503020300020003" pitchFamily="2" charset="0"/>
            </a:endParaRPr>
          </a:p>
          <a:p>
            <a:pPr marL="285750" indent="-285750">
              <a:lnSpc>
                <a:spcPct val="170000"/>
              </a:lnSpc>
              <a:buFont typeface="Arial" panose="020B0604020202020204" pitchFamily="34" charset="0"/>
              <a:buChar char="•"/>
            </a:pPr>
            <a:r>
              <a:rPr lang="en-GB" sz="1400" dirty="0" smtClean="0">
                <a:latin typeface="SassoonCRInfant" panose="02010503020300020003" pitchFamily="2" charset="0"/>
              </a:rPr>
              <a:t>Please </a:t>
            </a:r>
            <a:r>
              <a:rPr lang="en-GB" sz="1400" dirty="0">
                <a:latin typeface="SassoonCRInfant" panose="02010503020300020003" pitchFamily="2" charset="0"/>
              </a:rPr>
              <a:t>don’t ask children to </a:t>
            </a:r>
            <a:r>
              <a:rPr lang="en-GB" sz="1400" dirty="0" smtClean="0">
                <a:latin typeface="SassoonCRInfant" panose="02010503020300020003" pitchFamily="2" charset="0"/>
              </a:rPr>
              <a:t>copy or trace </a:t>
            </a:r>
            <a:r>
              <a:rPr lang="en-GB" sz="1400" dirty="0">
                <a:latin typeface="SassoonCRInfant" panose="02010503020300020003" pitchFamily="2" charset="0"/>
              </a:rPr>
              <a:t>letters or words. We need their attention to be focused on their own formation of </a:t>
            </a:r>
            <a:r>
              <a:rPr lang="en-GB" sz="1400" dirty="0" smtClean="0">
                <a:latin typeface="SassoonCRInfant" panose="02010503020300020003" pitchFamily="2" charset="0"/>
              </a:rPr>
              <a:t>the letters. </a:t>
            </a:r>
          </a:p>
          <a:p>
            <a:pPr marL="285750" indent="-285750">
              <a:lnSpc>
                <a:spcPct val="170000"/>
              </a:lnSpc>
              <a:buFont typeface="Arial" panose="020B0604020202020204" pitchFamily="34" charset="0"/>
              <a:buChar char="•"/>
            </a:pPr>
            <a:r>
              <a:rPr lang="en-GB" sz="1400" dirty="0" smtClean="0">
                <a:latin typeface="SassoonCRInfant" panose="02010503020300020003" pitchFamily="2" charset="0"/>
              </a:rPr>
              <a:t>Each letter has its own checklist to help children visualise and form letters correctly.</a:t>
            </a:r>
            <a:endParaRPr lang="en-GB" sz="1400" dirty="0">
              <a:latin typeface="SassoonCRInfant" panose="02010503020300020003" pitchFamily="2" charset="0"/>
            </a:endParaRPr>
          </a:p>
          <a:p>
            <a:pPr>
              <a:lnSpc>
                <a:spcPct val="170000"/>
              </a:lnSpc>
            </a:pPr>
            <a:r>
              <a:rPr lang="en-GB" sz="1400" u="sng" dirty="0">
                <a:latin typeface="SassoonCRInfant" panose="02010503020300020003" pitchFamily="2" charset="0"/>
              </a:rPr>
              <a:t>Year 1 </a:t>
            </a:r>
            <a:endParaRPr lang="en-GB" sz="1400" dirty="0">
              <a:latin typeface="SassoonCRInfant" panose="02010503020300020003" pitchFamily="2" charset="0"/>
            </a:endParaRPr>
          </a:p>
          <a:p>
            <a:pPr>
              <a:lnSpc>
                <a:spcPct val="170000"/>
              </a:lnSpc>
            </a:pPr>
            <a:r>
              <a:rPr lang="en-GB" sz="1400" dirty="0">
                <a:latin typeface="SassoonCRInfant" panose="02010503020300020003" pitchFamily="2" charset="0"/>
              </a:rPr>
              <a:t>Stage 1a: Children practise correct letter formation. </a:t>
            </a:r>
            <a:endParaRPr lang="en-GB" sz="1400" dirty="0" smtClean="0">
              <a:latin typeface="SassoonCRInfant" panose="02010503020300020003" pitchFamily="2" charset="0"/>
            </a:endParaRPr>
          </a:p>
          <a:p>
            <a:pPr marL="342900" indent="-342900">
              <a:buClr>
                <a:schemeClr val="accent1">
                  <a:lumMod val="75000"/>
                </a:schemeClr>
              </a:buClr>
              <a:buFont typeface="Wingdings" panose="05000000000000000000" pitchFamily="2" charset="2"/>
              <a:buChar char="Ø"/>
            </a:pPr>
            <a:r>
              <a:rPr lang="en-GB" sz="1400" dirty="0">
                <a:solidFill>
                  <a:schemeClr val="accent1">
                    <a:lumMod val="75000"/>
                  </a:schemeClr>
                </a:solidFill>
                <a:latin typeface="SassoonCRInfant" panose="02010503020300020003" pitchFamily="2" charset="0"/>
              </a:rPr>
              <a:t>Around letters: c a o d g q </a:t>
            </a:r>
          </a:p>
          <a:p>
            <a:pPr marL="342900" indent="-342900">
              <a:buClr>
                <a:schemeClr val="accent1">
                  <a:lumMod val="75000"/>
                </a:schemeClr>
              </a:buClr>
              <a:buFont typeface="Wingdings" panose="05000000000000000000" pitchFamily="2" charset="2"/>
              <a:buChar char="Ø"/>
            </a:pPr>
            <a:r>
              <a:rPr lang="en-GB" sz="1400" dirty="0">
                <a:solidFill>
                  <a:schemeClr val="accent1">
                    <a:lumMod val="75000"/>
                  </a:schemeClr>
                </a:solidFill>
                <a:latin typeface="SassoonCRInfant" panose="02010503020300020003" pitchFamily="2" charset="0"/>
              </a:rPr>
              <a:t>Down letters: l d t b k h </a:t>
            </a:r>
            <a:r>
              <a:rPr lang="en-GB" sz="1400" dirty="0" err="1">
                <a:solidFill>
                  <a:schemeClr val="accent1">
                    <a:lumMod val="75000"/>
                  </a:schemeClr>
                </a:solidFill>
                <a:latin typeface="SassoonCRInfant" panose="02010503020300020003" pitchFamily="2" charset="0"/>
              </a:rPr>
              <a:t>i</a:t>
            </a:r>
            <a:r>
              <a:rPr lang="en-GB" sz="1400" dirty="0">
                <a:solidFill>
                  <a:schemeClr val="accent1">
                    <a:lumMod val="75000"/>
                  </a:schemeClr>
                </a:solidFill>
                <a:latin typeface="SassoonCRInfant" panose="02010503020300020003" pitchFamily="2" charset="0"/>
              </a:rPr>
              <a:t> j m n r u y  </a:t>
            </a:r>
          </a:p>
          <a:p>
            <a:pPr marL="342900" indent="-342900">
              <a:buClr>
                <a:schemeClr val="accent1">
                  <a:lumMod val="75000"/>
                </a:schemeClr>
              </a:buClr>
              <a:buFont typeface="Wingdings" panose="05000000000000000000" pitchFamily="2" charset="2"/>
              <a:buChar char="Ø"/>
            </a:pPr>
            <a:r>
              <a:rPr lang="en-GB" sz="1400" dirty="0">
                <a:solidFill>
                  <a:schemeClr val="accent1">
                    <a:lumMod val="75000"/>
                  </a:schemeClr>
                </a:solidFill>
                <a:latin typeface="SassoonCRInfant" panose="02010503020300020003" pitchFamily="2" charset="0"/>
              </a:rPr>
              <a:t>Curly letters: e f s </a:t>
            </a:r>
          </a:p>
          <a:p>
            <a:pPr marL="342900" indent="-342900">
              <a:buClr>
                <a:schemeClr val="accent1">
                  <a:lumMod val="75000"/>
                </a:schemeClr>
              </a:buClr>
              <a:buFont typeface="Wingdings" panose="05000000000000000000" pitchFamily="2" charset="2"/>
              <a:buChar char="Ø"/>
            </a:pPr>
            <a:r>
              <a:rPr lang="en-GB" sz="1400" dirty="0">
                <a:solidFill>
                  <a:schemeClr val="accent1">
                    <a:lumMod val="75000"/>
                  </a:schemeClr>
                </a:solidFill>
                <a:latin typeface="SassoonCRInfant" panose="02010503020300020003" pitchFamily="2" charset="0"/>
              </a:rPr>
              <a:t>Zig zag letters: v w z x </a:t>
            </a:r>
          </a:p>
          <a:p>
            <a:pPr>
              <a:lnSpc>
                <a:spcPct val="170000"/>
              </a:lnSpc>
            </a:pPr>
            <a:endParaRPr lang="en-GB" sz="1400" dirty="0">
              <a:latin typeface="SassoonCRInfant" panose="02010503020300020003" pitchFamily="2" charset="0"/>
            </a:endParaRPr>
          </a:p>
          <a:p>
            <a:pPr>
              <a:lnSpc>
                <a:spcPct val="170000"/>
              </a:lnSpc>
            </a:pPr>
            <a:r>
              <a:rPr lang="en-GB" sz="1400" dirty="0">
                <a:latin typeface="SassoonCRInfant" panose="02010503020300020003" pitchFamily="2" charset="0"/>
              </a:rPr>
              <a:t>Stage 1b: Children learn where to place the letters on the writing line.</a:t>
            </a:r>
          </a:p>
          <a:p>
            <a:pPr>
              <a:buClr>
                <a:schemeClr val="accent1">
                  <a:lumMod val="75000"/>
                </a:schemeClr>
              </a:buClr>
            </a:pPr>
            <a:endParaRPr lang="en-GB" sz="2000" dirty="0" smtClean="0">
              <a:solidFill>
                <a:schemeClr val="accent1">
                  <a:lumMod val="75000"/>
                </a:schemeClr>
              </a:solidFill>
              <a:latin typeface="SassoonCRInfant" panose="02010503020300020003" pitchFamily="2" charset="0"/>
            </a:endParaRPr>
          </a:p>
        </p:txBody>
      </p:sp>
      <p:pic>
        <p:nvPicPr>
          <p:cNvPr id="3" name="Picture 2"/>
          <p:cNvPicPr>
            <a:picLocks noChangeAspect="1"/>
          </p:cNvPicPr>
          <p:nvPr/>
        </p:nvPicPr>
        <p:blipFill>
          <a:blip r:embed="rId2"/>
          <a:stretch>
            <a:fillRect/>
          </a:stretch>
        </p:blipFill>
        <p:spPr>
          <a:xfrm>
            <a:off x="5364537" y="3256672"/>
            <a:ext cx="2001955" cy="1971313"/>
          </a:xfrm>
          <a:prstGeom prst="rect">
            <a:avLst/>
          </a:prstGeom>
        </p:spPr>
      </p:pic>
      <p:pic>
        <p:nvPicPr>
          <p:cNvPr id="5" name="Picture 4"/>
          <p:cNvPicPr>
            <a:picLocks noChangeAspect="1"/>
          </p:cNvPicPr>
          <p:nvPr/>
        </p:nvPicPr>
        <p:blipFill>
          <a:blip r:embed="rId3"/>
          <a:stretch>
            <a:fillRect/>
          </a:stretch>
        </p:blipFill>
        <p:spPr>
          <a:xfrm>
            <a:off x="7432294" y="3334521"/>
            <a:ext cx="4366938" cy="907807"/>
          </a:xfrm>
          <a:prstGeom prst="rect">
            <a:avLst/>
          </a:prstGeom>
        </p:spPr>
      </p:pic>
      <p:pic>
        <p:nvPicPr>
          <p:cNvPr id="6" name="Picture 5"/>
          <p:cNvPicPr>
            <a:picLocks noChangeAspect="1"/>
          </p:cNvPicPr>
          <p:nvPr/>
        </p:nvPicPr>
        <p:blipFill>
          <a:blip r:embed="rId4"/>
          <a:stretch>
            <a:fillRect/>
          </a:stretch>
        </p:blipFill>
        <p:spPr>
          <a:xfrm>
            <a:off x="1253732" y="5579119"/>
            <a:ext cx="4001440" cy="1127354"/>
          </a:xfrm>
          <a:prstGeom prst="rect">
            <a:avLst/>
          </a:prstGeom>
        </p:spPr>
      </p:pic>
      <p:pic>
        <p:nvPicPr>
          <p:cNvPr id="7" name="Picture 6"/>
          <p:cNvPicPr>
            <a:picLocks noChangeAspect="1"/>
          </p:cNvPicPr>
          <p:nvPr/>
        </p:nvPicPr>
        <p:blipFill>
          <a:blip r:embed="rId5"/>
          <a:stretch>
            <a:fillRect/>
          </a:stretch>
        </p:blipFill>
        <p:spPr>
          <a:xfrm>
            <a:off x="6071378" y="5293826"/>
            <a:ext cx="2721832" cy="1340268"/>
          </a:xfrm>
          <a:prstGeom prst="rect">
            <a:avLst/>
          </a:prstGeom>
        </p:spPr>
      </p:pic>
      <p:pic>
        <p:nvPicPr>
          <p:cNvPr id="8" name="Picture 7"/>
          <p:cNvPicPr>
            <a:picLocks noChangeAspect="1"/>
          </p:cNvPicPr>
          <p:nvPr/>
        </p:nvPicPr>
        <p:blipFill>
          <a:blip r:embed="rId6"/>
          <a:stretch>
            <a:fillRect/>
          </a:stretch>
        </p:blipFill>
        <p:spPr>
          <a:xfrm>
            <a:off x="8926543" y="5662639"/>
            <a:ext cx="2925525" cy="934246"/>
          </a:xfrm>
          <a:prstGeom prst="rect">
            <a:avLst/>
          </a:prstGeom>
        </p:spPr>
      </p:pic>
    </p:spTree>
    <p:extLst>
      <p:ext uri="{BB962C8B-B14F-4D97-AF65-F5344CB8AC3E}">
        <p14:creationId xmlns:p14="http://schemas.microsoft.com/office/powerpoint/2010/main" val="372539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0680" y="745371"/>
            <a:ext cx="9850225" cy="5325218"/>
          </a:xfrm>
          <a:prstGeom prst="rect">
            <a:avLst/>
          </a:prstGeom>
        </p:spPr>
      </p:pic>
    </p:spTree>
    <p:extLst>
      <p:ext uri="{BB962C8B-B14F-4D97-AF65-F5344CB8AC3E}">
        <p14:creationId xmlns:p14="http://schemas.microsoft.com/office/powerpoint/2010/main" val="1518809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600891"/>
            <a:ext cx="9250437" cy="1320800"/>
          </a:xfrm>
        </p:spPr>
        <p:txBody>
          <a:bodyPr>
            <a:noAutofit/>
          </a:bodyPr>
          <a:lstStyle/>
          <a:p>
            <a:pPr algn="ctr"/>
            <a:r>
              <a:rPr lang="en-GB" sz="6000" dirty="0" smtClean="0">
                <a:latin typeface="SassoonCRInfantMedium" panose="02000603020000020003" pitchFamily="2" charset="0"/>
              </a:rPr>
              <a:t>Handwriting Expectations</a:t>
            </a:r>
            <a:endParaRPr lang="en-GB" sz="6000" dirty="0">
              <a:latin typeface="SassoonCRInfantMedium" panose="02000603020000020003" pitchFamily="2" charset="0"/>
            </a:endParaRPr>
          </a:p>
        </p:txBody>
      </p:sp>
      <p:pic>
        <p:nvPicPr>
          <p:cNvPr id="5" name="Picture 4" descr="Writing Lines | Free Printables - Universal Publishing"/>
          <p:cNvPicPr/>
          <p:nvPr/>
        </p:nvPicPr>
        <p:blipFill rotWithShape="1">
          <a:blip r:embed="rId2" cstate="print">
            <a:extLst>
              <a:ext uri="{28A0092B-C50C-407E-A947-70E740481C1C}">
                <a14:useLocalDpi xmlns:a14="http://schemas.microsoft.com/office/drawing/2010/main" val="0"/>
              </a:ext>
            </a:extLst>
          </a:blip>
          <a:srcRect b="37113"/>
          <a:stretch/>
        </p:blipFill>
        <p:spPr bwMode="auto">
          <a:xfrm>
            <a:off x="69669" y="2229394"/>
            <a:ext cx="9962605" cy="3601640"/>
          </a:xfrm>
          <a:prstGeom prst="rect">
            <a:avLst/>
          </a:prstGeom>
          <a:noFill/>
          <a:ln>
            <a:noFill/>
          </a:ln>
          <a:extLst>
            <a:ext uri="{53640926-AAD7-44D8-BBD7-CCE9431645EC}">
              <a14:shadowObscured xmlns:a14="http://schemas.microsoft.com/office/drawing/2010/main"/>
            </a:ext>
          </a:extLst>
        </p:spPr>
      </p:pic>
      <p:sp>
        <p:nvSpPr>
          <p:cNvPr id="3" name="TextBox 2"/>
          <p:cNvSpPr txBox="1"/>
          <p:nvPr/>
        </p:nvSpPr>
        <p:spPr>
          <a:xfrm>
            <a:off x="515982" y="2706775"/>
            <a:ext cx="9603378" cy="1323439"/>
          </a:xfrm>
          <a:prstGeom prst="rect">
            <a:avLst/>
          </a:prstGeom>
          <a:noFill/>
        </p:spPr>
        <p:txBody>
          <a:bodyPr wrap="square" rtlCol="0">
            <a:spAutoFit/>
          </a:bodyPr>
          <a:lstStyle/>
          <a:p>
            <a:r>
              <a:rPr lang="en-GB" sz="8000" dirty="0" smtClean="0">
                <a:latin typeface="NTPreCursivefk" panose="03000400000000000000" pitchFamily="66" charset="0"/>
              </a:rPr>
              <a:t>The cat sat on the mat.</a:t>
            </a:r>
            <a:endParaRPr lang="en-GB" sz="8000" dirty="0">
              <a:latin typeface="NTPreCursivefk" panose="03000400000000000000" pitchFamily="66" charset="0"/>
            </a:endParaRPr>
          </a:p>
        </p:txBody>
      </p:sp>
    </p:spTree>
    <p:extLst>
      <p:ext uri="{BB962C8B-B14F-4D97-AF65-F5344CB8AC3E}">
        <p14:creationId xmlns:p14="http://schemas.microsoft.com/office/powerpoint/2010/main" val="25820378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600891"/>
            <a:ext cx="9250437" cy="1320800"/>
          </a:xfrm>
        </p:spPr>
        <p:txBody>
          <a:bodyPr>
            <a:noAutofit/>
          </a:bodyPr>
          <a:lstStyle/>
          <a:p>
            <a:pPr algn="ctr"/>
            <a:r>
              <a:rPr lang="en-GB" sz="6000" dirty="0" smtClean="0">
                <a:latin typeface="SassoonCRInfantMedium" panose="02000603020000020003" pitchFamily="2" charset="0"/>
              </a:rPr>
              <a:t>Spellings</a:t>
            </a:r>
            <a:endParaRPr lang="en-GB" sz="6000" dirty="0">
              <a:latin typeface="SassoonCRInfantMedium" panose="02000603020000020003" pitchFamily="2" charset="0"/>
            </a:endParaRPr>
          </a:p>
        </p:txBody>
      </p:sp>
      <p:sp>
        <p:nvSpPr>
          <p:cNvPr id="4" name="Rectangle 3"/>
          <p:cNvSpPr/>
          <p:nvPr/>
        </p:nvSpPr>
        <p:spPr>
          <a:xfrm>
            <a:off x="1001484" y="1799771"/>
            <a:ext cx="8656321" cy="1631216"/>
          </a:xfrm>
          <a:prstGeom prst="rect">
            <a:avLst/>
          </a:prstGeom>
        </p:spPr>
        <p:txBody>
          <a:bodyPr wrap="square">
            <a:spAutoFit/>
          </a:bodyPr>
          <a:lstStyle/>
          <a:p>
            <a:pPr marL="285750" indent="-285750">
              <a:buClr>
                <a:schemeClr val="accent1">
                  <a:lumMod val="75000"/>
                </a:schemeClr>
              </a:buClr>
              <a:buFont typeface="Wingdings" panose="05000000000000000000" pitchFamily="2" charset="2"/>
              <a:buChar char="Ø"/>
            </a:pPr>
            <a:r>
              <a:rPr lang="en-GB" sz="2000" dirty="0">
                <a:latin typeface="SassoonCRInfant" panose="02010503020300020003" pitchFamily="2" charset="0"/>
              </a:rPr>
              <a:t>S</a:t>
            </a:r>
            <a:r>
              <a:rPr lang="en-GB" sz="2000" dirty="0" smtClean="0">
                <a:latin typeface="SassoonCRInfant" panose="02010503020300020003" pitchFamily="2" charset="0"/>
              </a:rPr>
              <a:t>egment </a:t>
            </a:r>
            <a:r>
              <a:rPr lang="en-GB" sz="2000" dirty="0">
                <a:latin typeface="SassoonCRInfant" panose="02010503020300020003" pitchFamily="2" charset="0"/>
              </a:rPr>
              <a:t>spoken words into phonemes and represent these by graphemes, spelling many words in a phonically-plausible way </a:t>
            </a:r>
            <a:endParaRPr lang="en-GB" sz="2000" dirty="0" smtClean="0">
              <a:latin typeface="SassoonCRInfant" panose="02010503020300020003" pitchFamily="2" charset="0"/>
            </a:endParaRPr>
          </a:p>
          <a:p>
            <a:pPr>
              <a:buClr>
                <a:schemeClr val="accent1">
                  <a:lumMod val="75000"/>
                </a:schemeClr>
              </a:buClr>
            </a:pPr>
            <a:endParaRPr lang="en-GB" sz="2000" dirty="0" smtClean="0">
              <a:latin typeface="SassoonCRInfant" panose="02010503020300020003" pitchFamily="2" charset="0"/>
            </a:endParaRPr>
          </a:p>
          <a:p>
            <a:pPr marL="285750" indent="-285750">
              <a:buClr>
                <a:schemeClr val="accent1">
                  <a:lumMod val="75000"/>
                </a:schemeClr>
              </a:buClr>
              <a:buFont typeface="Wingdings" panose="05000000000000000000" pitchFamily="2" charset="2"/>
              <a:buChar char="Ø"/>
            </a:pPr>
            <a:r>
              <a:rPr lang="en-GB" sz="2000" dirty="0" smtClean="0">
                <a:latin typeface="SassoonCRInfant" panose="02010503020300020003" pitchFamily="2" charset="0"/>
              </a:rPr>
              <a:t>Spell </a:t>
            </a:r>
            <a:r>
              <a:rPr lang="en-GB" sz="2000" dirty="0">
                <a:latin typeface="SassoonCRInfant" panose="02010503020300020003" pitchFamily="2" charset="0"/>
              </a:rPr>
              <a:t>some Y1 common exception words* and the days of the week </a:t>
            </a:r>
          </a:p>
          <a:p>
            <a:pPr marL="285750" indent="-285750">
              <a:buClr>
                <a:schemeClr val="accent1">
                  <a:lumMod val="75000"/>
                </a:schemeClr>
              </a:buClr>
              <a:buFont typeface="Wingdings" panose="05000000000000000000" pitchFamily="2" charset="2"/>
              <a:buChar char="Ø"/>
            </a:pPr>
            <a:endParaRPr lang="en-GB" sz="2000" dirty="0">
              <a:latin typeface="SassoonCRInfant" panose="02010503020300020003" pitchFamily="2" charset="0"/>
            </a:endParaRPr>
          </a:p>
        </p:txBody>
      </p:sp>
      <p:pic>
        <p:nvPicPr>
          <p:cNvPr id="6146" name="Picture 2" descr="West Park Academy - Spelling Shed"/>
          <p:cNvPicPr>
            <a:picLocks noChangeAspect="1" noChangeArrowheads="1"/>
          </p:cNvPicPr>
          <p:nvPr/>
        </p:nvPicPr>
        <p:blipFill rotWithShape="1">
          <a:blip r:embed="rId2">
            <a:extLst>
              <a:ext uri="{28A0092B-C50C-407E-A947-70E740481C1C}">
                <a14:useLocalDpi xmlns:a14="http://schemas.microsoft.com/office/drawing/2010/main" val="0"/>
              </a:ext>
            </a:extLst>
          </a:blip>
          <a:srcRect l="9445" t="28080" r="9932" b="28162"/>
          <a:stretch/>
        </p:blipFill>
        <p:spPr bwMode="auto">
          <a:xfrm>
            <a:off x="5935111" y="3430987"/>
            <a:ext cx="4762005" cy="2584507"/>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descr="Austhorpe Primary School - Red Kit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stretch>
            <a:fillRect/>
          </a:stretch>
        </p:blipFill>
        <p:spPr>
          <a:xfrm>
            <a:off x="492141" y="3229779"/>
            <a:ext cx="5155349" cy="2933515"/>
          </a:xfrm>
          <a:prstGeom prst="rect">
            <a:avLst/>
          </a:prstGeom>
        </p:spPr>
      </p:pic>
    </p:spTree>
    <p:extLst>
      <p:ext uri="{BB962C8B-B14F-4D97-AF65-F5344CB8AC3E}">
        <p14:creationId xmlns:p14="http://schemas.microsoft.com/office/powerpoint/2010/main" val="31477883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descr="Austhorpe Primary School - Red Kit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stretch>
            <a:fillRect/>
          </a:stretch>
        </p:blipFill>
        <p:spPr>
          <a:xfrm>
            <a:off x="1603611" y="67312"/>
            <a:ext cx="7744906" cy="5296639"/>
          </a:xfrm>
          <a:prstGeom prst="rect">
            <a:avLst/>
          </a:prstGeom>
        </p:spPr>
      </p:pic>
      <p:sp>
        <p:nvSpPr>
          <p:cNvPr id="8" name="Rectangle 7"/>
          <p:cNvSpPr/>
          <p:nvPr/>
        </p:nvSpPr>
        <p:spPr>
          <a:xfrm>
            <a:off x="898566" y="5453284"/>
            <a:ext cx="9088582" cy="1200329"/>
          </a:xfrm>
          <a:prstGeom prst="rect">
            <a:avLst/>
          </a:prstGeom>
        </p:spPr>
        <p:txBody>
          <a:bodyPr wrap="square">
            <a:spAutoFit/>
          </a:bodyPr>
          <a:lstStyle/>
          <a:p>
            <a:pPr marL="285750" indent="-285750">
              <a:buFont typeface="Arial" panose="020B0604020202020204" pitchFamily="34" charset="0"/>
              <a:buChar char="•"/>
            </a:pPr>
            <a:r>
              <a:rPr lang="en-GB" dirty="0">
                <a:latin typeface="NTPreCursivefk" panose="03000400000000000000" pitchFamily="66" charset="0"/>
              </a:rPr>
              <a:t>Children will be taught spelling rules for each spelling pattern that are statutory for Year 1 in a stand alone lesson at school and then they will be able to access online games to practise these spellings at home.  </a:t>
            </a:r>
            <a:endParaRPr lang="en-GB" dirty="0" smtClean="0">
              <a:latin typeface="NTPreCursivefk" panose="03000400000000000000" pitchFamily="66" charset="0"/>
            </a:endParaRPr>
          </a:p>
          <a:p>
            <a:pPr marL="285750" indent="-285750">
              <a:buFont typeface="Arial" panose="020B0604020202020204" pitchFamily="34" charset="0"/>
              <a:buChar char="•"/>
            </a:pPr>
            <a:r>
              <a:rPr lang="en-GB" dirty="0" smtClean="0">
                <a:latin typeface="NTPreCursivefk" panose="03000400000000000000" pitchFamily="66" charset="0"/>
              </a:rPr>
              <a:t>There </a:t>
            </a:r>
            <a:r>
              <a:rPr lang="en-GB" dirty="0">
                <a:latin typeface="NTPreCursivefk" panose="03000400000000000000" pitchFamily="66" charset="0"/>
              </a:rPr>
              <a:t>will be no formal weekly test. </a:t>
            </a:r>
            <a:endParaRPr lang="en-GB" dirty="0" smtClean="0">
              <a:latin typeface="NTPreCursivefk" panose="03000400000000000000" pitchFamily="66" charset="0"/>
            </a:endParaRPr>
          </a:p>
          <a:p>
            <a:pPr marL="285750" indent="-285750">
              <a:buFont typeface="Arial" panose="020B0604020202020204" pitchFamily="34" charset="0"/>
              <a:buChar char="•"/>
            </a:pPr>
            <a:r>
              <a:rPr lang="en-GB" dirty="0" smtClean="0">
                <a:latin typeface="NTPreCursivefk" panose="03000400000000000000" pitchFamily="66" charset="0"/>
              </a:rPr>
              <a:t>Class teachers will </a:t>
            </a:r>
            <a:r>
              <a:rPr lang="en-GB" dirty="0">
                <a:latin typeface="NTPreCursivefk" panose="03000400000000000000" pitchFamily="66" charset="0"/>
              </a:rPr>
              <a:t>monitor progress electronically and set tasks weekly.</a:t>
            </a:r>
            <a:endParaRPr lang="en-GB" dirty="0"/>
          </a:p>
        </p:txBody>
      </p:sp>
    </p:spTree>
    <p:extLst>
      <p:ext uri="{BB962C8B-B14F-4D97-AF65-F5344CB8AC3E}">
        <p14:creationId xmlns:p14="http://schemas.microsoft.com/office/powerpoint/2010/main" val="19374166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340" y="88801"/>
            <a:ext cx="9250437" cy="1320800"/>
          </a:xfrm>
        </p:spPr>
        <p:txBody>
          <a:bodyPr>
            <a:noAutofit/>
          </a:bodyPr>
          <a:lstStyle/>
          <a:p>
            <a:pPr algn="ctr"/>
            <a:r>
              <a:rPr lang="en-GB" sz="6000" dirty="0" smtClean="0">
                <a:latin typeface="SassoonCRInfantMedium" panose="02000603020000020003" pitchFamily="2" charset="0"/>
              </a:rPr>
              <a:t>Maths Expectations</a:t>
            </a:r>
            <a:endParaRPr lang="en-GB" sz="6000" dirty="0">
              <a:latin typeface="SassoonCRInfantMedium" panose="02000603020000020003" pitchFamily="2" charset="0"/>
            </a:endParaRPr>
          </a:p>
        </p:txBody>
      </p:sp>
      <p:sp>
        <p:nvSpPr>
          <p:cNvPr id="3" name="TextBox 2"/>
          <p:cNvSpPr txBox="1"/>
          <p:nvPr/>
        </p:nvSpPr>
        <p:spPr>
          <a:xfrm>
            <a:off x="489856" y="2741609"/>
            <a:ext cx="9603378" cy="1323439"/>
          </a:xfrm>
          <a:prstGeom prst="rect">
            <a:avLst/>
          </a:prstGeom>
          <a:noFill/>
        </p:spPr>
        <p:txBody>
          <a:bodyPr wrap="square" rtlCol="0">
            <a:spAutoFit/>
          </a:bodyPr>
          <a:lstStyle/>
          <a:p>
            <a:r>
              <a:rPr lang="en-GB" sz="8000" dirty="0" smtClean="0">
                <a:latin typeface="NTPreCursivefk" panose="03000400000000000000" pitchFamily="66" charset="0"/>
              </a:rPr>
              <a:t>.</a:t>
            </a:r>
            <a:endParaRPr lang="en-GB" sz="8000" dirty="0">
              <a:latin typeface="NTPreCursivefk" panose="03000400000000000000" pitchFamily="66" charset="0"/>
            </a:endParaRPr>
          </a:p>
        </p:txBody>
      </p:sp>
      <p:pic>
        <p:nvPicPr>
          <p:cNvPr id="6" name="Picture 5"/>
          <p:cNvPicPr/>
          <p:nvPr/>
        </p:nvPicPr>
        <p:blipFill rotWithShape="1">
          <a:blip r:embed="rId2"/>
          <a:srcRect l="47523" t="21448" r="28134" b="20123"/>
          <a:stretch/>
        </p:blipFill>
        <p:spPr bwMode="auto">
          <a:xfrm>
            <a:off x="6894196" y="300444"/>
            <a:ext cx="5219428" cy="6056813"/>
          </a:xfrm>
          <a:prstGeom prst="rect">
            <a:avLst/>
          </a:prstGeom>
          <a:ln>
            <a:noFill/>
          </a:ln>
          <a:extLst>
            <a:ext uri="{53640926-AAD7-44D8-BBD7-CCE9431645EC}">
              <a14:shadowObscured xmlns:a14="http://schemas.microsoft.com/office/drawing/2010/main"/>
            </a:ext>
          </a:extLst>
        </p:spPr>
      </p:pic>
      <p:sp>
        <p:nvSpPr>
          <p:cNvPr id="7" name="Rectangle 6"/>
          <p:cNvSpPr/>
          <p:nvPr/>
        </p:nvSpPr>
        <p:spPr>
          <a:xfrm>
            <a:off x="582158" y="1313367"/>
            <a:ext cx="6576287" cy="3785652"/>
          </a:xfrm>
          <a:prstGeom prst="rect">
            <a:avLst/>
          </a:prstGeom>
        </p:spPr>
        <p:txBody>
          <a:bodyPr wrap="square">
            <a:spAutoFit/>
          </a:bodyPr>
          <a:lstStyle/>
          <a:p>
            <a:r>
              <a:rPr lang="en-GB" sz="4000" dirty="0">
                <a:latin typeface="NTPreCursivefk" panose="03000400000000000000" pitchFamily="66" charset="0"/>
              </a:rPr>
              <a:t>Maths </a:t>
            </a:r>
            <a:r>
              <a:rPr lang="en-GB" sz="4000" dirty="0" smtClean="0">
                <a:latin typeface="NTPreCursivefk" panose="03000400000000000000" pitchFamily="66" charset="0"/>
              </a:rPr>
              <a:t>can be </a:t>
            </a:r>
            <a:r>
              <a:rPr lang="en-GB" sz="4000" dirty="0">
                <a:latin typeface="NTPreCursivefk" panose="03000400000000000000" pitchFamily="66" charset="0"/>
              </a:rPr>
              <a:t>split into 5 key areas</a:t>
            </a:r>
          </a:p>
          <a:p>
            <a:pPr marL="571500" indent="-571500">
              <a:buClr>
                <a:schemeClr val="accent1">
                  <a:lumMod val="75000"/>
                </a:schemeClr>
              </a:buClr>
              <a:buFont typeface="Wingdings" panose="05000000000000000000" pitchFamily="2" charset="2"/>
              <a:buChar char="Ø"/>
            </a:pPr>
            <a:r>
              <a:rPr lang="en-GB" sz="4000" dirty="0">
                <a:latin typeface="NTPreCursivefk" panose="03000400000000000000" pitchFamily="66" charset="0"/>
              </a:rPr>
              <a:t>Number and place </a:t>
            </a:r>
            <a:r>
              <a:rPr lang="en-GB" sz="4000" dirty="0" smtClean="0">
                <a:latin typeface="NTPreCursivefk" panose="03000400000000000000" pitchFamily="66" charset="0"/>
              </a:rPr>
              <a:t>value</a:t>
            </a:r>
          </a:p>
          <a:p>
            <a:pPr marL="571500" indent="-571500">
              <a:buClr>
                <a:schemeClr val="accent1">
                  <a:lumMod val="75000"/>
                </a:schemeClr>
              </a:buClr>
              <a:buFont typeface="Wingdings" panose="05000000000000000000" pitchFamily="2" charset="2"/>
              <a:buChar char="Ø"/>
            </a:pPr>
            <a:r>
              <a:rPr lang="en-GB" sz="4000" dirty="0" smtClean="0">
                <a:latin typeface="NTPreCursivefk" panose="03000400000000000000" pitchFamily="66" charset="0"/>
              </a:rPr>
              <a:t>Calculation</a:t>
            </a:r>
          </a:p>
          <a:p>
            <a:pPr marL="571500" indent="-571500">
              <a:buClr>
                <a:schemeClr val="accent1">
                  <a:lumMod val="75000"/>
                </a:schemeClr>
              </a:buClr>
              <a:buFont typeface="Wingdings" panose="05000000000000000000" pitchFamily="2" charset="2"/>
              <a:buChar char="Ø"/>
            </a:pPr>
            <a:r>
              <a:rPr lang="en-GB" sz="4000" dirty="0" smtClean="0">
                <a:latin typeface="NTPreCursivefk" panose="03000400000000000000" pitchFamily="66" charset="0"/>
              </a:rPr>
              <a:t>Fractions</a:t>
            </a:r>
          </a:p>
          <a:p>
            <a:pPr marL="571500" indent="-571500">
              <a:buClr>
                <a:schemeClr val="accent1">
                  <a:lumMod val="75000"/>
                </a:schemeClr>
              </a:buClr>
              <a:buFont typeface="Wingdings" panose="05000000000000000000" pitchFamily="2" charset="2"/>
              <a:buChar char="Ø"/>
            </a:pPr>
            <a:r>
              <a:rPr lang="en-GB" sz="4000" dirty="0" smtClean="0">
                <a:latin typeface="NTPreCursivefk" panose="03000400000000000000" pitchFamily="66" charset="0"/>
              </a:rPr>
              <a:t>Measurement</a:t>
            </a:r>
            <a:endParaRPr lang="en-GB" sz="4000" dirty="0">
              <a:latin typeface="NTPreCursivefk" panose="03000400000000000000" pitchFamily="66" charset="0"/>
            </a:endParaRPr>
          </a:p>
          <a:p>
            <a:pPr marL="571500" indent="-571500">
              <a:buClr>
                <a:schemeClr val="accent1">
                  <a:lumMod val="75000"/>
                </a:schemeClr>
              </a:buClr>
              <a:buFont typeface="Wingdings" panose="05000000000000000000" pitchFamily="2" charset="2"/>
              <a:buChar char="Ø"/>
            </a:pPr>
            <a:r>
              <a:rPr lang="en-GB" sz="4000" dirty="0" smtClean="0">
                <a:latin typeface="NTPreCursivefk" panose="03000400000000000000" pitchFamily="66" charset="0"/>
              </a:rPr>
              <a:t>Geometry</a:t>
            </a:r>
            <a:endParaRPr lang="en-GB" sz="4000" dirty="0"/>
          </a:p>
        </p:txBody>
      </p:sp>
    </p:spTree>
    <p:extLst>
      <p:ext uri="{BB962C8B-B14F-4D97-AF65-F5344CB8AC3E}">
        <p14:creationId xmlns:p14="http://schemas.microsoft.com/office/powerpoint/2010/main" val="41727642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340" y="88801"/>
            <a:ext cx="9250437" cy="1320800"/>
          </a:xfrm>
        </p:spPr>
        <p:txBody>
          <a:bodyPr>
            <a:noAutofit/>
          </a:bodyPr>
          <a:lstStyle/>
          <a:p>
            <a:pPr algn="ctr"/>
            <a:r>
              <a:rPr lang="en-GB" sz="6000" dirty="0" smtClean="0">
                <a:latin typeface="SassoonCRInfantMedium" panose="02000603020000020003" pitchFamily="2" charset="0"/>
              </a:rPr>
              <a:t>Maths Curriculum </a:t>
            </a:r>
            <a:endParaRPr lang="en-GB" sz="6000" dirty="0">
              <a:latin typeface="SassoonCRInfantMedium" panose="02000603020000020003" pitchFamily="2" charset="0"/>
            </a:endParaRPr>
          </a:p>
        </p:txBody>
      </p:sp>
      <p:sp>
        <p:nvSpPr>
          <p:cNvPr id="3" name="TextBox 2"/>
          <p:cNvSpPr txBox="1"/>
          <p:nvPr/>
        </p:nvSpPr>
        <p:spPr>
          <a:xfrm>
            <a:off x="8330923" y="4380776"/>
            <a:ext cx="9603378" cy="1323439"/>
          </a:xfrm>
          <a:prstGeom prst="rect">
            <a:avLst/>
          </a:prstGeom>
          <a:noFill/>
        </p:spPr>
        <p:txBody>
          <a:bodyPr wrap="square" rtlCol="0">
            <a:spAutoFit/>
          </a:bodyPr>
          <a:lstStyle/>
          <a:p>
            <a:r>
              <a:rPr lang="en-GB" sz="8000" dirty="0" smtClean="0">
                <a:latin typeface="NTPreCursivefk" panose="03000400000000000000" pitchFamily="66" charset="0"/>
              </a:rPr>
              <a:t>.</a:t>
            </a:r>
            <a:endParaRPr lang="en-GB" sz="8000" dirty="0">
              <a:latin typeface="NTPreCursivefk" panose="03000400000000000000" pitchFamily="66" charset="0"/>
            </a:endParaRPr>
          </a:p>
        </p:txBody>
      </p:sp>
      <p:pic>
        <p:nvPicPr>
          <p:cNvPr id="2050" name="Picture 2" descr="Abacus | Maths curricul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5354" y="90194"/>
            <a:ext cx="2590646" cy="259064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582158" y="1313367"/>
            <a:ext cx="8079242" cy="1815882"/>
          </a:xfrm>
          <a:prstGeom prst="rect">
            <a:avLst/>
          </a:prstGeom>
        </p:spPr>
        <p:txBody>
          <a:bodyPr wrap="square">
            <a:spAutoFit/>
          </a:bodyPr>
          <a:lstStyle/>
          <a:p>
            <a:pPr marL="571500" indent="-571500">
              <a:buClr>
                <a:schemeClr val="accent1"/>
              </a:buClr>
              <a:buFont typeface="Wingdings" panose="05000000000000000000" pitchFamily="2" charset="2"/>
              <a:buChar char="Ø"/>
            </a:pPr>
            <a:r>
              <a:rPr lang="en-GB" sz="2800" dirty="0" smtClean="0">
                <a:latin typeface="NTPreCursivefk" panose="03000400000000000000" pitchFamily="66" charset="0"/>
              </a:rPr>
              <a:t>We use Abacus as a base scheme to teach maths to all pupils at the Infant and Junior school.  </a:t>
            </a:r>
          </a:p>
          <a:p>
            <a:pPr marL="571500" indent="-571500">
              <a:buClr>
                <a:schemeClr val="accent1"/>
              </a:buClr>
              <a:buFont typeface="Wingdings" panose="05000000000000000000" pitchFamily="2" charset="2"/>
              <a:buChar char="Ø"/>
            </a:pPr>
            <a:r>
              <a:rPr lang="en-GB" sz="2800" dirty="0" smtClean="0">
                <a:latin typeface="NTPreCursivefk" panose="03000400000000000000" pitchFamily="66" charset="0"/>
              </a:rPr>
              <a:t>This ensures continuity and progression between classes and year groups. </a:t>
            </a:r>
            <a:endParaRPr lang="en-GB" sz="2800" dirty="0"/>
          </a:p>
        </p:txBody>
      </p:sp>
      <p:pic>
        <p:nvPicPr>
          <p:cNvPr id="9" name="Picture 8"/>
          <p:cNvPicPr>
            <a:picLocks noChangeAspect="1"/>
          </p:cNvPicPr>
          <p:nvPr/>
        </p:nvPicPr>
        <p:blipFill>
          <a:blip r:embed="rId3"/>
          <a:stretch>
            <a:fillRect/>
          </a:stretch>
        </p:blipFill>
        <p:spPr>
          <a:xfrm>
            <a:off x="8059410" y="2834587"/>
            <a:ext cx="2265650" cy="3092377"/>
          </a:xfrm>
          <a:prstGeom prst="rect">
            <a:avLst/>
          </a:prstGeom>
        </p:spPr>
      </p:pic>
      <p:pic>
        <p:nvPicPr>
          <p:cNvPr id="2052" name="Picture 4" descr="Practice 2-D and 3-D Shapes with Play Dough and Toothpicks! – Science Demo  Gu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35268" y="2843991"/>
            <a:ext cx="1597379" cy="119803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Dominoes Math Puzzles — Games 4 Gai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155987" y="4641377"/>
            <a:ext cx="1845733" cy="123020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1479152" y="5926964"/>
            <a:ext cx="6259456" cy="707886"/>
          </a:xfrm>
          <a:prstGeom prst="rect">
            <a:avLst/>
          </a:prstGeom>
        </p:spPr>
        <p:txBody>
          <a:bodyPr wrap="square">
            <a:spAutoFit/>
          </a:bodyPr>
          <a:lstStyle/>
          <a:p>
            <a:pPr>
              <a:buClr>
                <a:schemeClr val="accent1"/>
              </a:buClr>
            </a:pPr>
            <a:r>
              <a:rPr lang="en-GB" sz="4000" dirty="0" smtClean="0">
                <a:latin typeface="NTPreCursivefk" panose="03000400000000000000" pitchFamily="66" charset="0"/>
              </a:rPr>
              <a:t>Concrete – Pictorial – Abstract </a:t>
            </a:r>
            <a:endParaRPr lang="en-GB" sz="4000" dirty="0"/>
          </a:p>
        </p:txBody>
      </p:sp>
      <p:sp>
        <p:nvSpPr>
          <p:cNvPr id="10" name="Rectangle 9"/>
          <p:cNvSpPr/>
          <p:nvPr/>
        </p:nvSpPr>
        <p:spPr>
          <a:xfrm>
            <a:off x="7738608" y="5913310"/>
            <a:ext cx="4452181" cy="954107"/>
          </a:xfrm>
          <a:prstGeom prst="rect">
            <a:avLst/>
          </a:prstGeom>
        </p:spPr>
        <p:txBody>
          <a:bodyPr wrap="none">
            <a:spAutoFit/>
          </a:bodyPr>
          <a:lstStyle/>
          <a:p>
            <a:pPr>
              <a:buClr>
                <a:schemeClr val="accent1"/>
              </a:buClr>
            </a:pPr>
            <a:r>
              <a:rPr lang="en-GB" sz="2800" dirty="0">
                <a:latin typeface="NTPreCursivefk" panose="03000400000000000000" pitchFamily="66" charset="0"/>
              </a:rPr>
              <a:t>Challenge – apply their skills </a:t>
            </a:r>
            <a:r>
              <a:rPr lang="en-GB" sz="2800" dirty="0" smtClean="0">
                <a:latin typeface="NTPreCursivefk" panose="03000400000000000000" pitchFamily="66" charset="0"/>
              </a:rPr>
              <a:t>using</a:t>
            </a:r>
          </a:p>
          <a:p>
            <a:pPr>
              <a:buClr>
                <a:schemeClr val="accent1"/>
              </a:buClr>
            </a:pPr>
            <a:r>
              <a:rPr lang="en-GB" sz="2800" dirty="0" smtClean="0">
                <a:latin typeface="NTPreCursivefk" panose="03000400000000000000" pitchFamily="66" charset="0"/>
              </a:rPr>
              <a:t>reasoning </a:t>
            </a:r>
            <a:r>
              <a:rPr lang="en-GB" sz="2800" dirty="0">
                <a:latin typeface="NTPreCursivefk" panose="03000400000000000000" pitchFamily="66" charset="0"/>
              </a:rPr>
              <a:t>&amp; problem solving </a:t>
            </a:r>
            <a:endParaRPr lang="en-GB" sz="2800" dirty="0"/>
          </a:p>
        </p:txBody>
      </p:sp>
      <p:pic>
        <p:nvPicPr>
          <p:cNvPr id="6" name="Picture 5"/>
          <p:cNvPicPr>
            <a:picLocks noChangeAspect="1"/>
          </p:cNvPicPr>
          <p:nvPr/>
        </p:nvPicPr>
        <p:blipFill>
          <a:blip r:embed="rId6"/>
          <a:stretch>
            <a:fillRect/>
          </a:stretch>
        </p:blipFill>
        <p:spPr>
          <a:xfrm>
            <a:off x="1806027" y="3180949"/>
            <a:ext cx="4903598" cy="2746015"/>
          </a:xfrm>
          <a:prstGeom prst="rect">
            <a:avLst/>
          </a:prstGeom>
        </p:spPr>
      </p:pic>
    </p:spTree>
    <p:extLst>
      <p:ext uri="{BB962C8B-B14F-4D97-AF65-F5344CB8AC3E}">
        <p14:creationId xmlns:p14="http://schemas.microsoft.com/office/powerpoint/2010/main" val="41440356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340" y="88801"/>
            <a:ext cx="9250437" cy="1320800"/>
          </a:xfrm>
        </p:spPr>
        <p:txBody>
          <a:bodyPr>
            <a:noAutofit/>
          </a:bodyPr>
          <a:lstStyle/>
          <a:p>
            <a:pPr algn="ctr"/>
            <a:r>
              <a:rPr lang="en-GB" sz="6000" dirty="0" smtClean="0">
                <a:latin typeface="SassoonCRInfantMedium" panose="02000603020000020003" pitchFamily="2" charset="0"/>
              </a:rPr>
              <a:t>Maths Fluency </a:t>
            </a:r>
            <a:endParaRPr lang="en-GB" sz="6000" dirty="0">
              <a:latin typeface="SassoonCRInfantMedium" panose="02000603020000020003" pitchFamily="2" charset="0"/>
            </a:endParaRPr>
          </a:p>
        </p:txBody>
      </p:sp>
      <p:sp>
        <p:nvSpPr>
          <p:cNvPr id="3" name="TextBox 2"/>
          <p:cNvSpPr txBox="1"/>
          <p:nvPr/>
        </p:nvSpPr>
        <p:spPr>
          <a:xfrm>
            <a:off x="8330923" y="4380776"/>
            <a:ext cx="9603378" cy="1323439"/>
          </a:xfrm>
          <a:prstGeom prst="rect">
            <a:avLst/>
          </a:prstGeom>
          <a:noFill/>
        </p:spPr>
        <p:txBody>
          <a:bodyPr wrap="square" rtlCol="0">
            <a:spAutoFit/>
          </a:bodyPr>
          <a:lstStyle/>
          <a:p>
            <a:r>
              <a:rPr lang="en-GB" sz="8000" dirty="0" smtClean="0">
                <a:latin typeface="NTPreCursivefk" panose="03000400000000000000" pitchFamily="66" charset="0"/>
              </a:rPr>
              <a:t>.</a:t>
            </a:r>
            <a:endParaRPr lang="en-GB" sz="8000" dirty="0">
              <a:latin typeface="NTPreCursivefk" panose="03000400000000000000" pitchFamily="66" charset="0"/>
            </a:endParaRPr>
          </a:p>
        </p:txBody>
      </p:sp>
      <p:sp>
        <p:nvSpPr>
          <p:cNvPr id="8" name="Rectangle 7"/>
          <p:cNvSpPr/>
          <p:nvPr/>
        </p:nvSpPr>
        <p:spPr>
          <a:xfrm>
            <a:off x="370764" y="1175670"/>
            <a:ext cx="8079242" cy="1754326"/>
          </a:xfrm>
          <a:prstGeom prst="rect">
            <a:avLst/>
          </a:prstGeom>
        </p:spPr>
        <p:txBody>
          <a:bodyPr wrap="square">
            <a:spAutoFit/>
          </a:bodyPr>
          <a:lstStyle/>
          <a:p>
            <a:pPr marL="571500" indent="-571500">
              <a:buClr>
                <a:schemeClr val="accent1"/>
              </a:buClr>
              <a:buFont typeface="Wingdings" panose="05000000000000000000" pitchFamily="2" charset="2"/>
              <a:buChar char="Ø"/>
            </a:pPr>
            <a:r>
              <a:rPr lang="en-GB" dirty="0">
                <a:latin typeface="SassoonCRInfant" panose="02010503020300020003" pitchFamily="2" charset="0"/>
              </a:rPr>
              <a:t>Maths fluency for Key Stage 1 </a:t>
            </a:r>
            <a:r>
              <a:rPr lang="en-GB" dirty="0" smtClean="0">
                <a:latin typeface="SassoonCRInfant" panose="02010503020300020003" pitchFamily="2" charset="0"/>
              </a:rPr>
              <a:t>involves</a:t>
            </a:r>
            <a:r>
              <a:rPr lang="en-GB" dirty="0">
                <a:latin typeface="SassoonCRInfant" panose="02010503020300020003" pitchFamily="2" charset="0"/>
              </a:rPr>
              <a:t> the rapid, accurate, and flexible recall of basic number facts and concepts, allowing children to select and apply efficient strategies for solving problems. </a:t>
            </a:r>
            <a:endParaRPr lang="en-GB" dirty="0" smtClean="0">
              <a:latin typeface="SassoonCRInfant" panose="02010503020300020003" pitchFamily="2" charset="0"/>
            </a:endParaRPr>
          </a:p>
          <a:p>
            <a:pPr marL="571500" indent="-571500">
              <a:buClr>
                <a:schemeClr val="accent1"/>
              </a:buClr>
              <a:buFont typeface="Wingdings" panose="05000000000000000000" pitchFamily="2" charset="2"/>
              <a:buChar char="Ø"/>
            </a:pPr>
            <a:r>
              <a:rPr lang="en-GB" dirty="0" smtClean="0">
                <a:latin typeface="SassoonCRInfant" panose="02010503020300020003" pitchFamily="2" charset="0"/>
              </a:rPr>
              <a:t>Key </a:t>
            </a:r>
            <a:r>
              <a:rPr lang="en-GB" dirty="0">
                <a:latin typeface="SassoonCRInfant" panose="02010503020300020003" pitchFamily="2" charset="0"/>
              </a:rPr>
              <a:t>components include </a:t>
            </a:r>
            <a:r>
              <a:rPr lang="en-GB" dirty="0" smtClean="0">
                <a:latin typeface="SassoonCRInfant" panose="02010503020300020003" pitchFamily="2" charset="0"/>
              </a:rPr>
              <a:t>number sense, </a:t>
            </a:r>
            <a:r>
              <a:rPr lang="en-GB" dirty="0">
                <a:latin typeface="SassoonCRInfant" panose="02010503020300020003" pitchFamily="2" charset="0"/>
              </a:rPr>
              <a:t>the ability to use different methods for the same problem, recalling core facts with ease, and applying these skills across various mathematical contexts and representations. </a:t>
            </a:r>
            <a:endParaRPr lang="en-GB" dirty="0" smtClean="0">
              <a:latin typeface="SassoonCRInfant" panose="02010503020300020003" pitchFamily="2" charset="0"/>
            </a:endParaRPr>
          </a:p>
        </p:txBody>
      </p:sp>
      <p:pic>
        <p:nvPicPr>
          <p:cNvPr id="4" name="Picture 3"/>
          <p:cNvPicPr>
            <a:picLocks noChangeAspect="1"/>
          </p:cNvPicPr>
          <p:nvPr/>
        </p:nvPicPr>
        <p:blipFill>
          <a:blip r:embed="rId2"/>
          <a:stretch>
            <a:fillRect/>
          </a:stretch>
        </p:blipFill>
        <p:spPr>
          <a:xfrm>
            <a:off x="587942" y="3105411"/>
            <a:ext cx="5071483" cy="2878409"/>
          </a:xfrm>
          <a:prstGeom prst="rect">
            <a:avLst/>
          </a:prstGeom>
        </p:spPr>
      </p:pic>
      <p:sp>
        <p:nvSpPr>
          <p:cNvPr id="5" name="Rectangle 4"/>
          <p:cNvSpPr/>
          <p:nvPr/>
        </p:nvSpPr>
        <p:spPr>
          <a:xfrm>
            <a:off x="906683" y="5983820"/>
            <a:ext cx="3988592"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latin typeface="SassoonCRInfant" panose="02010503020300020003" pitchFamily="2" charset="0"/>
              </a:rPr>
              <a:t>Flashback 4</a:t>
            </a:r>
            <a:endParaRPr lang="en-US" sz="5400" b="1" cap="none" spc="0" dirty="0">
              <a:ln w="22225">
                <a:solidFill>
                  <a:schemeClr val="accent2"/>
                </a:solidFill>
                <a:prstDash val="solid"/>
              </a:ln>
              <a:solidFill>
                <a:schemeClr val="accent2">
                  <a:lumMod val="40000"/>
                  <a:lumOff val="60000"/>
                </a:schemeClr>
              </a:solidFill>
              <a:effectLst/>
              <a:latin typeface="SassoonCRInfant" panose="02010503020300020003" pitchFamily="2" charset="0"/>
            </a:endParaRPr>
          </a:p>
        </p:txBody>
      </p:sp>
      <p:pic>
        <p:nvPicPr>
          <p:cNvPr id="7" name="Picture 6"/>
          <p:cNvPicPr>
            <a:picLocks noChangeAspect="1"/>
          </p:cNvPicPr>
          <p:nvPr/>
        </p:nvPicPr>
        <p:blipFill>
          <a:blip r:embed="rId3"/>
          <a:stretch>
            <a:fillRect/>
          </a:stretch>
        </p:blipFill>
        <p:spPr>
          <a:xfrm>
            <a:off x="6215306" y="3565391"/>
            <a:ext cx="3819582" cy="1958448"/>
          </a:xfrm>
          <a:prstGeom prst="rect">
            <a:avLst/>
          </a:prstGeom>
        </p:spPr>
      </p:pic>
    </p:spTree>
    <p:extLst>
      <p:ext uri="{BB962C8B-B14F-4D97-AF65-F5344CB8AC3E}">
        <p14:creationId xmlns:p14="http://schemas.microsoft.com/office/powerpoint/2010/main" val="10586404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endParaRPr lang="en-GB" sz="6000" dirty="0">
              <a:latin typeface="SassoonCRInfantMedium" panose="02000603020000020003" pitchFamily="2" charset="0"/>
            </a:endParaRPr>
          </a:p>
        </p:txBody>
      </p:sp>
      <p:pic>
        <p:nvPicPr>
          <p:cNvPr id="4" name="Picture 3"/>
          <p:cNvPicPr/>
          <p:nvPr/>
        </p:nvPicPr>
        <p:blipFill rotWithShape="1">
          <a:blip r:embed="rId2"/>
          <a:srcRect l="30314" t="20800" r="11862" b="6402"/>
          <a:stretch/>
        </p:blipFill>
        <p:spPr bwMode="auto">
          <a:xfrm>
            <a:off x="240393" y="75474"/>
            <a:ext cx="11342006" cy="6673668"/>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10389326" y="5788297"/>
            <a:ext cx="827314" cy="647338"/>
          </a:xfrm>
          <a:prstGeom prst="rect">
            <a:avLst/>
          </a:prstGeom>
          <a:solidFill>
            <a:schemeClr val="bg1"/>
          </a:solidFill>
          <a:ln>
            <a:solidFill>
              <a:schemeClr val="bg1"/>
            </a:solidFill>
          </a:ln>
        </p:spPr>
        <p:txBody>
          <a:bodyPr wrap="square" rtlCol="0">
            <a:spAutoFit/>
          </a:bodyPr>
          <a:lstStyle/>
          <a:p>
            <a:endParaRPr lang="en-GB" dirty="0"/>
          </a:p>
        </p:txBody>
      </p:sp>
    </p:spTree>
    <p:extLst>
      <p:ext uri="{BB962C8B-B14F-4D97-AF65-F5344CB8AC3E}">
        <p14:creationId xmlns:p14="http://schemas.microsoft.com/office/powerpoint/2010/main" val="24213707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rotWithShape="1">
          <a:blip r:embed="rId2"/>
          <a:srcRect l="30312" t="21272" r="11722" b="7190"/>
          <a:stretch/>
        </p:blipFill>
        <p:spPr bwMode="auto">
          <a:xfrm>
            <a:off x="401999" y="0"/>
            <a:ext cx="11206526" cy="6731726"/>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10441577" y="5927635"/>
            <a:ext cx="827314" cy="647338"/>
          </a:xfrm>
          <a:prstGeom prst="rect">
            <a:avLst/>
          </a:prstGeom>
          <a:solidFill>
            <a:schemeClr val="bg1"/>
          </a:solidFill>
          <a:ln>
            <a:solidFill>
              <a:schemeClr val="bg1"/>
            </a:solidFill>
          </a:ln>
        </p:spPr>
        <p:txBody>
          <a:bodyPr wrap="square" rtlCol="0">
            <a:spAutoFit/>
          </a:bodyPr>
          <a:lstStyle/>
          <a:p>
            <a:endParaRPr lang="en-GB" dirty="0"/>
          </a:p>
        </p:txBody>
      </p:sp>
    </p:spTree>
    <p:extLst>
      <p:ext uri="{BB962C8B-B14F-4D97-AF65-F5344CB8AC3E}">
        <p14:creationId xmlns:p14="http://schemas.microsoft.com/office/powerpoint/2010/main" val="32674907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30081" t="20159" r="12751" b="10999"/>
          <a:stretch/>
        </p:blipFill>
        <p:spPr bwMode="auto">
          <a:xfrm>
            <a:off x="371610" y="-1"/>
            <a:ext cx="11306584" cy="673172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10702835" y="6084387"/>
            <a:ext cx="827314" cy="647338"/>
          </a:xfrm>
          <a:prstGeom prst="rect">
            <a:avLst/>
          </a:prstGeom>
          <a:solidFill>
            <a:schemeClr val="bg1"/>
          </a:solidFill>
          <a:ln>
            <a:solidFill>
              <a:schemeClr val="bg1"/>
            </a:solidFill>
          </a:ln>
        </p:spPr>
        <p:txBody>
          <a:bodyPr wrap="square" rtlCol="0">
            <a:spAutoFit/>
          </a:bodyPr>
          <a:lstStyle/>
          <a:p>
            <a:endParaRPr lang="en-GB" dirty="0"/>
          </a:p>
        </p:txBody>
      </p:sp>
    </p:spTree>
    <p:extLst>
      <p:ext uri="{BB962C8B-B14F-4D97-AF65-F5344CB8AC3E}">
        <p14:creationId xmlns:p14="http://schemas.microsoft.com/office/powerpoint/2010/main" val="25424936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rotWithShape="1">
          <a:blip r:embed="rId2"/>
          <a:srcRect l="30578" t="21745" r="11722" b="6874"/>
          <a:stretch/>
        </p:blipFill>
        <p:spPr bwMode="auto">
          <a:xfrm>
            <a:off x="248058" y="0"/>
            <a:ext cx="11717519" cy="6966857"/>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10702835" y="6084387"/>
            <a:ext cx="827314" cy="647338"/>
          </a:xfrm>
          <a:prstGeom prst="rect">
            <a:avLst/>
          </a:prstGeom>
          <a:solidFill>
            <a:schemeClr val="bg1"/>
          </a:solidFill>
          <a:ln>
            <a:solidFill>
              <a:schemeClr val="bg1"/>
            </a:solidFill>
          </a:ln>
        </p:spPr>
        <p:txBody>
          <a:bodyPr wrap="square" rtlCol="0">
            <a:spAutoFit/>
          </a:bodyPr>
          <a:lstStyle/>
          <a:p>
            <a:endParaRPr lang="en-GB" dirty="0"/>
          </a:p>
        </p:txBody>
      </p:sp>
    </p:spTree>
    <p:extLst>
      <p:ext uri="{BB962C8B-B14F-4D97-AF65-F5344CB8AC3E}">
        <p14:creationId xmlns:p14="http://schemas.microsoft.com/office/powerpoint/2010/main" val="23439963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rotWithShape="1">
          <a:blip r:embed="rId2"/>
          <a:srcRect l="31110" t="22217" r="12785" b="7347"/>
          <a:stretch/>
        </p:blipFill>
        <p:spPr bwMode="auto">
          <a:xfrm>
            <a:off x="330744" y="155666"/>
            <a:ext cx="11530330" cy="6702334"/>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5268595" y="5910216"/>
            <a:ext cx="1933394" cy="647338"/>
          </a:xfrm>
          <a:prstGeom prst="rect">
            <a:avLst/>
          </a:prstGeom>
          <a:solidFill>
            <a:schemeClr val="bg1"/>
          </a:solidFill>
          <a:ln>
            <a:solidFill>
              <a:schemeClr val="bg1"/>
            </a:solidFill>
          </a:ln>
        </p:spPr>
        <p:txBody>
          <a:bodyPr wrap="square" rtlCol="0">
            <a:spAutoFit/>
          </a:bodyPr>
          <a:lstStyle/>
          <a:p>
            <a:endParaRPr lang="en-GB" dirty="0"/>
          </a:p>
        </p:txBody>
      </p:sp>
    </p:spTree>
    <p:extLst>
      <p:ext uri="{BB962C8B-B14F-4D97-AF65-F5344CB8AC3E}">
        <p14:creationId xmlns:p14="http://schemas.microsoft.com/office/powerpoint/2010/main" val="27085858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603" y="184595"/>
            <a:ext cx="9250437" cy="1320800"/>
          </a:xfrm>
        </p:spPr>
        <p:txBody>
          <a:bodyPr>
            <a:noAutofit/>
          </a:bodyPr>
          <a:lstStyle/>
          <a:p>
            <a:pPr algn="ctr"/>
            <a:r>
              <a:rPr lang="en-GB" sz="6000" dirty="0" smtClean="0">
                <a:latin typeface="SassoonCRInfantMedium" panose="02000603020000020003" pitchFamily="2" charset="0"/>
              </a:rPr>
              <a:t>Maths at home</a:t>
            </a:r>
            <a:endParaRPr lang="en-GB" sz="6000" dirty="0">
              <a:latin typeface="SassoonCRInfantMedium" panose="02000603020000020003" pitchFamily="2" charset="0"/>
            </a:endParaRPr>
          </a:p>
        </p:txBody>
      </p:sp>
      <p:sp>
        <p:nvSpPr>
          <p:cNvPr id="7" name="Rectangle 6"/>
          <p:cNvSpPr/>
          <p:nvPr/>
        </p:nvSpPr>
        <p:spPr>
          <a:xfrm>
            <a:off x="556034" y="1008569"/>
            <a:ext cx="11505338" cy="4585871"/>
          </a:xfrm>
          <a:prstGeom prst="rect">
            <a:avLst/>
          </a:prstGeom>
        </p:spPr>
        <p:txBody>
          <a:bodyPr wrap="square">
            <a:spAutoFit/>
          </a:bodyPr>
          <a:lstStyle/>
          <a:p>
            <a:pPr algn="ctr"/>
            <a:endParaRPr lang="en-GB" sz="2800" dirty="0">
              <a:latin typeface="Comic Sans MS" panose="030F0702030302020204" pitchFamily="66" charset="0"/>
            </a:endParaRPr>
          </a:p>
          <a:p>
            <a:pPr marL="457200" indent="-457200">
              <a:buClr>
                <a:schemeClr val="accent1">
                  <a:lumMod val="75000"/>
                </a:schemeClr>
              </a:buClr>
              <a:buFont typeface="Wingdings" panose="05000000000000000000" pitchFamily="2" charset="2"/>
              <a:buChar char="Ø"/>
            </a:pPr>
            <a:r>
              <a:rPr lang="en-GB" sz="2400" dirty="0">
                <a:latin typeface="SassoonCRInfant" panose="02010503020300020003" pitchFamily="2" charset="0"/>
              </a:rPr>
              <a:t>Counting games (snakes and ladders, any dice games)</a:t>
            </a:r>
          </a:p>
          <a:p>
            <a:pPr marL="457200" indent="-457200">
              <a:buClr>
                <a:schemeClr val="accent1">
                  <a:lumMod val="75000"/>
                </a:schemeClr>
              </a:buClr>
              <a:buFont typeface="Wingdings" panose="05000000000000000000" pitchFamily="2" charset="2"/>
              <a:buChar char="Ø"/>
            </a:pPr>
            <a:endParaRPr lang="en-GB" sz="2400" dirty="0">
              <a:latin typeface="SassoonCRInfant" panose="02010503020300020003" pitchFamily="2" charset="0"/>
            </a:endParaRPr>
          </a:p>
          <a:p>
            <a:pPr marL="457200" indent="-457200">
              <a:buClr>
                <a:schemeClr val="accent1">
                  <a:lumMod val="75000"/>
                </a:schemeClr>
              </a:buClr>
              <a:buFont typeface="Wingdings" panose="05000000000000000000" pitchFamily="2" charset="2"/>
              <a:buChar char="Ø"/>
            </a:pPr>
            <a:r>
              <a:rPr lang="en-GB" sz="2400" dirty="0">
                <a:latin typeface="SassoonCRInfant" panose="02010503020300020003" pitchFamily="2" charset="0"/>
              </a:rPr>
              <a:t>Recognising numbers when out and about (house numbers, car number plates)</a:t>
            </a:r>
          </a:p>
          <a:p>
            <a:pPr marL="457200" indent="-457200">
              <a:buClr>
                <a:schemeClr val="accent1">
                  <a:lumMod val="75000"/>
                </a:schemeClr>
              </a:buClr>
              <a:buFont typeface="Wingdings" panose="05000000000000000000" pitchFamily="2" charset="2"/>
              <a:buChar char="Ø"/>
            </a:pPr>
            <a:endParaRPr lang="en-GB" sz="2400" dirty="0">
              <a:latin typeface="SassoonCRInfant" panose="02010503020300020003" pitchFamily="2" charset="0"/>
            </a:endParaRPr>
          </a:p>
          <a:p>
            <a:pPr marL="457200" indent="-457200">
              <a:buClr>
                <a:schemeClr val="accent1">
                  <a:lumMod val="75000"/>
                </a:schemeClr>
              </a:buClr>
              <a:buFont typeface="Wingdings" panose="05000000000000000000" pitchFamily="2" charset="2"/>
              <a:buChar char="Ø"/>
            </a:pPr>
            <a:r>
              <a:rPr lang="en-GB" sz="2400" dirty="0">
                <a:latin typeface="SassoonCRInfant" panose="02010503020300020003" pitchFamily="2" charset="0"/>
              </a:rPr>
              <a:t>Using money (buying things from the shops, finding out the change)</a:t>
            </a:r>
          </a:p>
          <a:p>
            <a:pPr marL="457200" indent="-457200">
              <a:buClr>
                <a:schemeClr val="accent1">
                  <a:lumMod val="75000"/>
                </a:schemeClr>
              </a:buClr>
              <a:buFont typeface="Wingdings" panose="05000000000000000000" pitchFamily="2" charset="2"/>
              <a:buChar char="Ø"/>
            </a:pPr>
            <a:endParaRPr lang="en-GB" sz="2400" dirty="0">
              <a:latin typeface="SassoonCRInfant" panose="02010503020300020003" pitchFamily="2" charset="0"/>
            </a:endParaRPr>
          </a:p>
          <a:p>
            <a:pPr marL="342900" indent="-342900">
              <a:buClr>
                <a:schemeClr val="accent1">
                  <a:lumMod val="75000"/>
                </a:schemeClr>
              </a:buClr>
              <a:buFont typeface="Wingdings" panose="05000000000000000000" pitchFamily="2" charset="2"/>
              <a:buChar char="Ø"/>
            </a:pPr>
            <a:r>
              <a:rPr lang="en-GB" sz="2400" dirty="0" smtClean="0">
                <a:latin typeface="SassoonCRInfant" panose="02010503020300020003" pitchFamily="2" charset="0"/>
              </a:rPr>
              <a:t> Counting </a:t>
            </a:r>
            <a:r>
              <a:rPr lang="en-GB" sz="2400" dirty="0">
                <a:latin typeface="SassoonCRInfant" panose="02010503020300020003" pitchFamily="2" charset="0"/>
              </a:rPr>
              <a:t>when out and about (counting cars, steps, items at the supermarket)</a:t>
            </a:r>
          </a:p>
          <a:p>
            <a:pPr marL="457200" indent="-457200">
              <a:buClr>
                <a:schemeClr val="accent1">
                  <a:lumMod val="75000"/>
                </a:schemeClr>
              </a:buClr>
              <a:buFont typeface="Wingdings" panose="05000000000000000000" pitchFamily="2" charset="2"/>
              <a:buChar char="Ø"/>
            </a:pPr>
            <a:endParaRPr lang="en-GB" sz="2400" dirty="0">
              <a:latin typeface="SassoonCRInfant" panose="02010503020300020003" pitchFamily="2" charset="0"/>
            </a:endParaRPr>
          </a:p>
          <a:p>
            <a:pPr marL="457200" indent="-457200">
              <a:buClr>
                <a:schemeClr val="accent1">
                  <a:lumMod val="75000"/>
                </a:schemeClr>
              </a:buClr>
              <a:buFont typeface="Wingdings" panose="05000000000000000000" pitchFamily="2" charset="2"/>
              <a:buChar char="Ø"/>
            </a:pPr>
            <a:r>
              <a:rPr lang="en-GB" sz="2400" dirty="0">
                <a:latin typeface="SassoonCRInfant" panose="02010503020300020003" pitchFamily="2" charset="0"/>
              </a:rPr>
              <a:t>Recognising shapes (buildings, windows, nature)</a:t>
            </a:r>
          </a:p>
          <a:p>
            <a:pPr marL="457200" indent="-457200">
              <a:buClr>
                <a:schemeClr val="accent1">
                  <a:lumMod val="75000"/>
                </a:schemeClr>
              </a:buClr>
              <a:buFont typeface="Wingdings" panose="05000000000000000000" pitchFamily="2" charset="2"/>
              <a:buChar char="Ø"/>
            </a:pPr>
            <a:endParaRPr lang="en-GB" sz="2400" dirty="0">
              <a:latin typeface="SassoonCRInfant" panose="02010503020300020003" pitchFamily="2" charset="0"/>
            </a:endParaRPr>
          </a:p>
          <a:p>
            <a:pPr marL="457200" indent="-457200">
              <a:buClr>
                <a:schemeClr val="accent1">
                  <a:lumMod val="75000"/>
                </a:schemeClr>
              </a:buClr>
              <a:buFont typeface="Wingdings" panose="05000000000000000000" pitchFamily="2" charset="2"/>
              <a:buChar char="Ø"/>
            </a:pPr>
            <a:r>
              <a:rPr lang="en-GB" sz="2400" dirty="0">
                <a:latin typeface="SassoonCRInfant" panose="02010503020300020003" pitchFamily="2" charset="0"/>
              </a:rPr>
              <a:t>Helping in the kitchen (weighing out ingredients, time, counting out amounts of food)</a:t>
            </a:r>
          </a:p>
        </p:txBody>
      </p:sp>
      <p:sp>
        <p:nvSpPr>
          <p:cNvPr id="8" name="Title 1"/>
          <p:cNvSpPr txBox="1">
            <a:spLocks/>
          </p:cNvSpPr>
          <p:nvPr/>
        </p:nvSpPr>
        <p:spPr>
          <a:xfrm>
            <a:off x="141757" y="5664109"/>
            <a:ext cx="9250437" cy="13208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smtClean="0">
                <a:latin typeface="SassoonCRInfantMedium" panose="02000603020000020003" pitchFamily="2" charset="0"/>
              </a:rPr>
              <a:t>Be positive!</a:t>
            </a:r>
            <a:endParaRPr lang="en-GB" sz="6000" dirty="0">
              <a:latin typeface="SassoonCRInfantMedium" panose="02000603020000020003" pitchFamily="2" charset="0"/>
            </a:endParaRPr>
          </a:p>
        </p:txBody>
      </p:sp>
    </p:spTree>
    <p:extLst>
      <p:ext uri="{BB962C8B-B14F-4D97-AF65-F5344CB8AC3E}">
        <p14:creationId xmlns:p14="http://schemas.microsoft.com/office/powerpoint/2010/main" val="25374498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73277" y="0"/>
            <a:ext cx="8596668" cy="1362891"/>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smtClean="0">
                <a:latin typeface="SassoonCRInfantMedium" panose="02000603020000020003" pitchFamily="2" charset="0"/>
              </a:rPr>
              <a:t>Homework</a:t>
            </a:r>
            <a:endParaRPr lang="en-GB" sz="6000" dirty="0">
              <a:latin typeface="SassoonCRInfantMedium" panose="02000603020000020003" pitchFamily="2" charset="0"/>
            </a:endParaRPr>
          </a:p>
        </p:txBody>
      </p:sp>
      <p:sp>
        <p:nvSpPr>
          <p:cNvPr id="6" name="Content Placeholder 2"/>
          <p:cNvSpPr>
            <a:spLocks noGrp="1"/>
          </p:cNvSpPr>
          <p:nvPr>
            <p:ph idx="1"/>
          </p:nvPr>
        </p:nvSpPr>
        <p:spPr>
          <a:xfrm>
            <a:off x="270759" y="827314"/>
            <a:ext cx="8505107" cy="5454587"/>
          </a:xfrm>
        </p:spPr>
        <p:txBody>
          <a:bodyPr>
            <a:noAutofit/>
          </a:bodyPr>
          <a:lstStyle/>
          <a:p>
            <a:r>
              <a:rPr lang="en-GB" b="1" dirty="0" smtClean="0">
                <a:solidFill>
                  <a:schemeClr val="tx1"/>
                </a:solidFill>
                <a:latin typeface="NTPreCursivefk" panose="03000400000000000000" pitchFamily="66" charset="0"/>
              </a:rPr>
              <a:t>Phonic Book (RWI) – </a:t>
            </a:r>
            <a:r>
              <a:rPr lang="en-GB" dirty="0" smtClean="0">
                <a:solidFill>
                  <a:schemeClr val="tx1"/>
                </a:solidFill>
                <a:latin typeface="NTPreCursivefk" panose="03000400000000000000" pitchFamily="66" charset="0"/>
              </a:rPr>
              <a:t>Please encourage your children to share these and showcase their learning from the week.  Speedy red and green words should be revisited and comprehension questions are also in the back. </a:t>
            </a:r>
          </a:p>
          <a:p>
            <a:r>
              <a:rPr lang="en-GB" b="1" dirty="0" smtClean="0">
                <a:solidFill>
                  <a:schemeClr val="tx1"/>
                </a:solidFill>
                <a:latin typeface="NTPreCursivefk" panose="03000400000000000000" pitchFamily="66" charset="0"/>
              </a:rPr>
              <a:t>Guided reading book (Book Bag Book)</a:t>
            </a:r>
            <a:r>
              <a:rPr lang="en-GB" dirty="0" smtClean="0">
                <a:solidFill>
                  <a:schemeClr val="tx1"/>
                </a:solidFill>
                <a:latin typeface="NTPreCursivefk" panose="03000400000000000000" pitchFamily="66" charset="0"/>
              </a:rPr>
              <a:t>– please share these with your child. They will have shared this book within their reading group.  There are questions at the back of the book to support comprehension.  Please do no tell them their book is too easy! They are matched to their phonic ability and should not be too tricky.  Praise their achievements.  Children are assessed weekly during group sessions and every six weeks through RWI. </a:t>
            </a:r>
            <a:r>
              <a:rPr lang="en-GB" dirty="0" smtClean="0">
                <a:solidFill>
                  <a:srgbClr val="FF0000"/>
                </a:solidFill>
                <a:latin typeface="NTPreCursivefk" panose="03000400000000000000" pitchFamily="66" charset="0"/>
              </a:rPr>
              <a:t>PLEASE KEEP BOOKS IN BAGS</a:t>
            </a:r>
          </a:p>
          <a:p>
            <a:r>
              <a:rPr lang="en-GB" b="1" dirty="0" smtClean="0">
                <a:solidFill>
                  <a:schemeClr val="tx1"/>
                </a:solidFill>
                <a:latin typeface="NTPreCursivefk" panose="03000400000000000000" pitchFamily="66" charset="0"/>
              </a:rPr>
              <a:t>Spelling Shed</a:t>
            </a:r>
            <a:r>
              <a:rPr lang="en-GB" dirty="0" smtClean="0">
                <a:solidFill>
                  <a:schemeClr val="tx1"/>
                </a:solidFill>
                <a:latin typeface="NTPreCursivefk" panose="03000400000000000000" pitchFamily="66" charset="0"/>
              </a:rPr>
              <a:t> –Children will be taught spelling rules for each spelling pattern that are statutory for Year 1 in a stand alone lesson at school and then they will be able to access online games to practise these spellings at home.   </a:t>
            </a:r>
          </a:p>
          <a:p>
            <a:r>
              <a:rPr lang="en-GB" b="1" dirty="0" err="1" smtClean="0">
                <a:solidFill>
                  <a:schemeClr val="tx1"/>
                </a:solidFill>
                <a:latin typeface="NTPreCursivefk" panose="03000400000000000000" pitchFamily="66" charset="0"/>
              </a:rPr>
              <a:t>Numbots</a:t>
            </a:r>
            <a:r>
              <a:rPr lang="en-GB" dirty="0">
                <a:solidFill>
                  <a:schemeClr val="tx1"/>
                </a:solidFill>
                <a:latin typeface="NTPreCursivefk" panose="03000400000000000000" pitchFamily="66" charset="0"/>
              </a:rPr>
              <a:t>– Children will have access </a:t>
            </a:r>
            <a:r>
              <a:rPr lang="en-GB" dirty="0" smtClean="0">
                <a:solidFill>
                  <a:schemeClr val="tx1"/>
                </a:solidFill>
                <a:latin typeface="NTPreCursivefk" panose="03000400000000000000" pitchFamily="66" charset="0"/>
              </a:rPr>
              <a:t>to a this highly </a:t>
            </a:r>
            <a:r>
              <a:rPr lang="en-GB" dirty="0">
                <a:solidFill>
                  <a:schemeClr val="tx1"/>
                </a:solidFill>
                <a:latin typeface="NTPreCursivefk" panose="03000400000000000000" pitchFamily="66" charset="0"/>
              </a:rPr>
              <a:t>engaging platform for learning to add and </a:t>
            </a:r>
            <a:r>
              <a:rPr lang="en-GB" dirty="0" smtClean="0">
                <a:solidFill>
                  <a:schemeClr val="tx1"/>
                </a:solidFill>
                <a:latin typeface="NTPreCursivefk" panose="03000400000000000000" pitchFamily="66" charset="0"/>
              </a:rPr>
              <a:t>subtract. This will support your child’s </a:t>
            </a:r>
            <a:r>
              <a:rPr lang="en-GB" dirty="0">
                <a:solidFill>
                  <a:schemeClr val="tx1"/>
                </a:solidFill>
                <a:latin typeface="NTPreCursivefk" panose="03000400000000000000" pitchFamily="66" charset="0"/>
              </a:rPr>
              <a:t>understanding, recall and fluency in mental addition and </a:t>
            </a:r>
            <a:r>
              <a:rPr lang="en-GB" dirty="0" smtClean="0">
                <a:solidFill>
                  <a:schemeClr val="tx1"/>
                </a:solidFill>
                <a:latin typeface="NTPreCursivefk" panose="03000400000000000000" pitchFamily="66" charset="0"/>
              </a:rPr>
              <a:t>subtraction.</a:t>
            </a:r>
          </a:p>
          <a:p>
            <a:r>
              <a:rPr lang="en-GB" b="1" dirty="0">
                <a:solidFill>
                  <a:schemeClr val="tx1"/>
                </a:solidFill>
                <a:latin typeface="NTPreCursivefk" panose="03000400000000000000" pitchFamily="66" charset="0"/>
              </a:rPr>
              <a:t>Purple Mash </a:t>
            </a:r>
            <a:r>
              <a:rPr lang="en-GB" dirty="0">
                <a:solidFill>
                  <a:schemeClr val="tx1"/>
                </a:solidFill>
                <a:latin typeface="NTPreCursivefk" panose="03000400000000000000" pitchFamily="66" charset="0"/>
              </a:rPr>
              <a:t>– Children will be able to access all of the cross curricular activities available at home. </a:t>
            </a:r>
            <a:endParaRPr lang="en-GB" dirty="0" smtClean="0">
              <a:solidFill>
                <a:schemeClr val="tx1"/>
              </a:solidFill>
              <a:latin typeface="NTPreCursivefk" panose="03000400000000000000" pitchFamily="66" charset="0"/>
            </a:endParaRPr>
          </a:p>
          <a:p>
            <a:r>
              <a:rPr lang="en-GB" b="1" dirty="0" smtClean="0">
                <a:solidFill>
                  <a:schemeClr val="tx1"/>
                </a:solidFill>
                <a:latin typeface="NTPreCursivefk" panose="03000400000000000000" pitchFamily="66" charset="0"/>
              </a:rPr>
              <a:t>CGP</a:t>
            </a:r>
            <a:r>
              <a:rPr lang="en-GB" dirty="0" smtClean="0">
                <a:solidFill>
                  <a:schemeClr val="tx1"/>
                </a:solidFill>
                <a:latin typeface="NTPreCursivefk" panose="03000400000000000000" pitchFamily="66" charset="0"/>
              </a:rPr>
              <a:t> – Children are provided with a CGP book to practise grammar and maths skills (Alternate half termly)</a:t>
            </a:r>
          </a:p>
        </p:txBody>
      </p:sp>
      <p:pic>
        <p:nvPicPr>
          <p:cNvPr id="4100" name="Picture 4" descr="Numbots – Front Street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95113" y="4034337"/>
            <a:ext cx="1720854" cy="88221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Purple Mash - St. Joseph's Schoo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98995" y="5164014"/>
            <a:ext cx="1606545" cy="1117887"/>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Woodingdean Primary School - Spelling She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5113" y="3261683"/>
            <a:ext cx="2819958" cy="525194"/>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10" descr="KS1 English Year 1 Grammar, Punctuation &amp; Spelling Targeted Question Book (with  - Picture 1 of 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5"/>
          <a:stretch>
            <a:fillRect/>
          </a:stretch>
        </p:blipFill>
        <p:spPr>
          <a:xfrm>
            <a:off x="10479137" y="5329414"/>
            <a:ext cx="1061617" cy="1453772"/>
          </a:xfrm>
          <a:prstGeom prst="rect">
            <a:avLst/>
          </a:prstGeom>
        </p:spPr>
      </p:pic>
      <p:pic>
        <p:nvPicPr>
          <p:cNvPr id="4108" name="Picture 12" descr="rwi storybooks"/>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6625" b="16908"/>
          <a:stretch/>
        </p:blipFill>
        <p:spPr bwMode="auto">
          <a:xfrm>
            <a:off x="9017140" y="296342"/>
            <a:ext cx="1731414" cy="1150823"/>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Read Write Inc - Phonics - Book Bag Books Pack of 10 (Set 2 Purple) by ..."/>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9790" y="1734087"/>
            <a:ext cx="1828764" cy="1280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297579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40842" y="186318"/>
            <a:ext cx="8596668" cy="1362891"/>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smtClean="0">
                <a:latin typeface="SassoonCRInfantMedium" panose="02000603020000020003" pitchFamily="2" charset="0"/>
              </a:rPr>
              <a:t>Computing Workshop</a:t>
            </a:r>
            <a:endParaRPr lang="en-GB" sz="6000" dirty="0">
              <a:latin typeface="SassoonCRInfantMedium" panose="02000603020000020003" pitchFamily="2" charset="0"/>
            </a:endParaRPr>
          </a:p>
        </p:txBody>
      </p:sp>
      <p:sp>
        <p:nvSpPr>
          <p:cNvPr id="6" name="Content Placeholder 2"/>
          <p:cNvSpPr>
            <a:spLocks noGrp="1"/>
          </p:cNvSpPr>
          <p:nvPr>
            <p:ph idx="1"/>
          </p:nvPr>
        </p:nvSpPr>
        <p:spPr>
          <a:xfrm>
            <a:off x="630581" y="1357854"/>
            <a:ext cx="8388729" cy="4858045"/>
          </a:xfrm>
        </p:spPr>
        <p:txBody>
          <a:bodyPr>
            <a:noAutofit/>
          </a:bodyPr>
          <a:lstStyle/>
          <a:p>
            <a:r>
              <a:rPr lang="en-GB" sz="1600" dirty="0" smtClean="0">
                <a:solidFill>
                  <a:schemeClr val="tx1"/>
                </a:solidFill>
                <a:latin typeface="NTPreCursivefk" panose="03000400000000000000" pitchFamily="66" charset="0"/>
              </a:rPr>
              <a:t>In order to access all of these platforms the children will need to login. </a:t>
            </a:r>
          </a:p>
          <a:p>
            <a:r>
              <a:rPr lang="en-GB" sz="1600" dirty="0" smtClean="0">
                <a:solidFill>
                  <a:schemeClr val="tx1"/>
                </a:solidFill>
                <a:latin typeface="NTPreCursivefk" panose="03000400000000000000" pitchFamily="66" charset="0"/>
              </a:rPr>
              <a:t>We will now be using a log in system called ‘</a:t>
            </a:r>
            <a:r>
              <a:rPr lang="en-GB" sz="1600" dirty="0" err="1" smtClean="0">
                <a:solidFill>
                  <a:schemeClr val="tx1"/>
                </a:solidFill>
                <a:latin typeface="NTPreCursivefk" panose="03000400000000000000" pitchFamily="66" charset="0"/>
              </a:rPr>
              <a:t>Wonde</a:t>
            </a:r>
            <a:r>
              <a:rPr lang="en-GB" sz="1600" dirty="0" smtClean="0">
                <a:solidFill>
                  <a:schemeClr val="tx1"/>
                </a:solidFill>
                <a:latin typeface="NTPreCursivefk" panose="03000400000000000000" pitchFamily="66" charset="0"/>
              </a:rPr>
              <a:t> </a:t>
            </a:r>
            <a:r>
              <a:rPr lang="en-GB" sz="1600" dirty="0" err="1" smtClean="0">
                <a:solidFill>
                  <a:schemeClr val="tx1"/>
                </a:solidFill>
                <a:latin typeface="NTPreCursivefk" panose="03000400000000000000" pitchFamily="66" charset="0"/>
              </a:rPr>
              <a:t>MyLogin</a:t>
            </a:r>
            <a:r>
              <a:rPr lang="en-GB" sz="1600" dirty="0" smtClean="0">
                <a:solidFill>
                  <a:schemeClr val="tx1"/>
                </a:solidFill>
                <a:latin typeface="NTPreCursivefk" panose="03000400000000000000" pitchFamily="66" charset="0"/>
              </a:rPr>
              <a:t> SSO’.  This allows pupils to sign in to their apps at school and at home quicker and easier. </a:t>
            </a:r>
          </a:p>
          <a:p>
            <a:r>
              <a:rPr lang="en-GB" sz="1600" dirty="0" smtClean="0">
                <a:solidFill>
                  <a:schemeClr val="tx1"/>
                </a:solidFill>
                <a:latin typeface="NTPreCursivefk" panose="03000400000000000000" pitchFamily="66" charset="0"/>
              </a:rPr>
              <a:t>They will be given a ‘Magic Badge’ which has a QR code.  They scan the QR code to sign them in to all of the learning platforms via the following web address: </a:t>
            </a:r>
            <a:r>
              <a:rPr lang="en-GB" sz="2400" dirty="0" smtClean="0">
                <a:solidFill>
                  <a:schemeClr val="tx1"/>
                </a:solidFill>
                <a:latin typeface="NTPreCursivefk" panose="03000400000000000000" pitchFamily="66" charset="0"/>
                <a:hlinkClick r:id="rId2"/>
              </a:rPr>
              <a:t>http://app.login.com/login</a:t>
            </a:r>
            <a:endParaRPr lang="en-GB" sz="2400" dirty="0">
              <a:solidFill>
                <a:schemeClr val="tx1"/>
              </a:solidFill>
              <a:latin typeface="NTPreCursivefk" panose="03000400000000000000" pitchFamily="66" charset="0"/>
            </a:endParaRPr>
          </a:p>
          <a:p>
            <a:endParaRPr lang="en-GB" sz="2800" b="1" u="sng" dirty="0" smtClean="0">
              <a:solidFill>
                <a:schemeClr val="tx1"/>
              </a:solidFill>
              <a:latin typeface="NTPreCursivefk" panose="03000400000000000000" pitchFamily="66" charset="0"/>
            </a:endParaRPr>
          </a:p>
          <a:p>
            <a:pPr marL="0" indent="0" algn="ctr">
              <a:buNone/>
            </a:pPr>
            <a:r>
              <a:rPr lang="en-GB" sz="2800" b="1" u="sng" dirty="0" smtClean="0">
                <a:solidFill>
                  <a:srgbClr val="92D050"/>
                </a:solidFill>
                <a:latin typeface="NTPreCursivefk" panose="03000400000000000000" pitchFamily="66" charset="0"/>
              </a:rPr>
              <a:t>Tuesday 14</a:t>
            </a:r>
            <a:r>
              <a:rPr lang="en-GB" sz="2800" b="1" u="sng" baseline="30000" dirty="0" smtClean="0">
                <a:solidFill>
                  <a:srgbClr val="92D050"/>
                </a:solidFill>
                <a:latin typeface="NTPreCursivefk" panose="03000400000000000000" pitchFamily="66" charset="0"/>
              </a:rPr>
              <a:t>th</a:t>
            </a:r>
            <a:r>
              <a:rPr lang="en-GB" sz="2800" b="1" u="sng" dirty="0" smtClean="0">
                <a:solidFill>
                  <a:srgbClr val="92D050"/>
                </a:solidFill>
                <a:latin typeface="NTPreCursivefk" panose="03000400000000000000" pitchFamily="66" charset="0"/>
              </a:rPr>
              <a:t> October 9:30</a:t>
            </a:r>
            <a:endParaRPr lang="en-GB" sz="2800" b="1" u="sng" dirty="0" smtClean="0">
              <a:solidFill>
                <a:srgbClr val="92D050"/>
              </a:solidFill>
              <a:latin typeface="NTPreCursivefk" panose="03000400000000000000" pitchFamily="66" charset="0"/>
            </a:endParaRPr>
          </a:p>
          <a:p>
            <a:r>
              <a:rPr lang="en-GB" sz="1600" dirty="0">
                <a:latin typeface="NTPreCursivefk" panose="03000400000000000000" pitchFamily="66" charset="0"/>
              </a:rPr>
              <a:t>We will be holding a computing workshop for all parents and guardians in Year 1. </a:t>
            </a:r>
            <a:endParaRPr lang="en-GB" sz="1600" dirty="0" smtClean="0">
              <a:latin typeface="NTPreCursivefk" panose="03000400000000000000" pitchFamily="66" charset="0"/>
            </a:endParaRPr>
          </a:p>
          <a:p>
            <a:r>
              <a:rPr lang="en-GB" sz="1600" dirty="0" smtClean="0">
                <a:latin typeface="NTPreCursivefk" panose="03000400000000000000" pitchFamily="66" charset="0"/>
              </a:rPr>
              <a:t>The aim of the workshop will be an introduction to Chromebooks, your child’s Google account and the apps/programs that your child will use in school and at home. It will also show you how your child can access this at home</a:t>
            </a:r>
            <a:r>
              <a:rPr lang="en-GB" sz="1600" dirty="0" smtClean="0">
                <a:latin typeface="NTPreCursivefk" panose="03000400000000000000" pitchFamily="66" charset="0"/>
              </a:rPr>
              <a:t>.</a:t>
            </a:r>
          </a:p>
          <a:p>
            <a:endParaRPr lang="en-GB" sz="1600" dirty="0">
              <a:latin typeface="NTPreCursivefk" panose="03000400000000000000" pitchFamily="66" charset="0"/>
            </a:endParaRPr>
          </a:p>
          <a:p>
            <a:pPr marL="0" indent="0">
              <a:buNone/>
            </a:pPr>
            <a:endParaRPr lang="en-GB" sz="1600" dirty="0" smtClean="0">
              <a:latin typeface="NTPreCursivefk" panose="03000400000000000000" pitchFamily="66" charset="0"/>
            </a:endParaRPr>
          </a:p>
        </p:txBody>
      </p:sp>
      <p:pic>
        <p:nvPicPr>
          <p:cNvPr id="4100" name="Picture 4" descr="Numbots – Front Street Primary Schoo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84327" y="3643221"/>
            <a:ext cx="1720854" cy="88221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Purple Mash - St. Joseph's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84327" y="5098012"/>
            <a:ext cx="1606545" cy="1117887"/>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Woodingdean Primary School - Spelling She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36182" y="2794661"/>
            <a:ext cx="2819958" cy="525194"/>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10" descr="KS1 English Year 1 Grammar, Punctuation &amp; Spelling Targeted Question Book (with  - Picture 1 of 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6"/>
          <a:srcRect t="16024"/>
          <a:stretch/>
        </p:blipFill>
        <p:spPr>
          <a:xfrm>
            <a:off x="9524988" y="210168"/>
            <a:ext cx="1765884" cy="2422810"/>
          </a:xfrm>
          <a:prstGeom prst="rect">
            <a:avLst/>
          </a:prstGeom>
        </p:spPr>
      </p:pic>
    </p:spTree>
    <p:extLst>
      <p:ext uri="{BB962C8B-B14F-4D97-AF65-F5344CB8AC3E}">
        <p14:creationId xmlns:p14="http://schemas.microsoft.com/office/powerpoint/2010/main" val="53709265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73277" y="0"/>
            <a:ext cx="8596668" cy="1362891"/>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smtClean="0">
                <a:latin typeface="SassoonCRInfantMedium" panose="02000603020000020003" pitchFamily="2" charset="0"/>
              </a:rPr>
              <a:t>Behaviour</a:t>
            </a:r>
            <a:endParaRPr lang="en-GB" sz="6000" dirty="0">
              <a:latin typeface="SassoonCRInfantMedium" panose="02000603020000020003" pitchFamily="2" charset="0"/>
            </a:endParaRPr>
          </a:p>
        </p:txBody>
      </p:sp>
      <p:sp>
        <p:nvSpPr>
          <p:cNvPr id="5" name="Content Placeholder 2"/>
          <p:cNvSpPr txBox="1">
            <a:spLocks/>
          </p:cNvSpPr>
          <p:nvPr/>
        </p:nvSpPr>
        <p:spPr>
          <a:xfrm>
            <a:off x="873277" y="953588"/>
            <a:ext cx="11652069" cy="62092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 indent="0">
              <a:buFont typeface="Arial" panose="020B0604020202020204" pitchFamily="34" charset="0"/>
              <a:buNone/>
            </a:pPr>
            <a:r>
              <a:rPr lang="en-GB" altLang="en-US" sz="2600" b="1" dirty="0" smtClean="0">
                <a:latin typeface="NTPreCursivefk" panose="03000400000000000000" pitchFamily="66" charset="0"/>
              </a:rPr>
              <a:t>P</a:t>
            </a:r>
            <a:r>
              <a:rPr lang="en-GB" altLang="en-US" sz="2600" dirty="0" smtClean="0">
                <a:latin typeface="NTPreCursivefk" panose="03000400000000000000" pitchFamily="66" charset="0"/>
              </a:rPr>
              <a:t> – Persevere – don’t give up. </a:t>
            </a:r>
          </a:p>
          <a:p>
            <a:pPr marL="45720" indent="0">
              <a:buFont typeface="Arial" panose="020B0604020202020204" pitchFamily="34" charset="0"/>
              <a:buNone/>
            </a:pPr>
            <a:endParaRPr lang="en-GB" altLang="en-US" sz="1000" dirty="0" smtClean="0">
              <a:latin typeface="NTPreCursivefk" panose="03000400000000000000" pitchFamily="66" charset="0"/>
            </a:endParaRPr>
          </a:p>
          <a:p>
            <a:pPr marL="45720" indent="0">
              <a:buFont typeface="Arial" panose="020B0604020202020204" pitchFamily="34" charset="0"/>
              <a:buNone/>
            </a:pPr>
            <a:r>
              <a:rPr lang="en-GB" sz="2600" b="1" dirty="0" smtClean="0">
                <a:latin typeface="NTPreCursivefk" panose="03000400000000000000" pitchFamily="66" charset="0"/>
              </a:rPr>
              <a:t>A</a:t>
            </a:r>
            <a:r>
              <a:rPr lang="en-GB" sz="2600" dirty="0" smtClean="0">
                <a:latin typeface="NTPreCursivefk" panose="03000400000000000000" pitchFamily="66" charset="0"/>
              </a:rPr>
              <a:t> – Ambition – reach for the stars</a:t>
            </a:r>
          </a:p>
          <a:p>
            <a:pPr marL="45720" indent="0">
              <a:buFont typeface="Arial" panose="020B0604020202020204" pitchFamily="34" charset="0"/>
              <a:buNone/>
            </a:pPr>
            <a:endParaRPr lang="en-GB" sz="1000" dirty="0" smtClean="0">
              <a:latin typeface="NTPreCursivefk" panose="03000400000000000000" pitchFamily="66" charset="0"/>
            </a:endParaRPr>
          </a:p>
          <a:p>
            <a:pPr marL="45720" indent="0">
              <a:buFont typeface="Arial" panose="020B0604020202020204" pitchFamily="34" charset="0"/>
              <a:buNone/>
            </a:pPr>
            <a:r>
              <a:rPr lang="en-GB" sz="2600" b="1" dirty="0" smtClean="0">
                <a:latin typeface="NTPreCursivefk" panose="03000400000000000000" pitchFamily="66" charset="0"/>
              </a:rPr>
              <a:t>R</a:t>
            </a:r>
            <a:r>
              <a:rPr lang="en-GB" sz="2600" dirty="0" smtClean="0">
                <a:latin typeface="NTPreCursivefk" panose="03000400000000000000" pitchFamily="66" charset="0"/>
              </a:rPr>
              <a:t> – Respect – look after our school property and each other</a:t>
            </a:r>
          </a:p>
          <a:p>
            <a:pPr marL="45720" indent="0">
              <a:buFont typeface="Arial" panose="020B0604020202020204" pitchFamily="34" charset="0"/>
              <a:buNone/>
            </a:pPr>
            <a:endParaRPr lang="en-GB" sz="1000" dirty="0" smtClean="0">
              <a:latin typeface="NTPreCursivefk" panose="03000400000000000000" pitchFamily="66" charset="0"/>
            </a:endParaRPr>
          </a:p>
          <a:p>
            <a:pPr marL="45720" indent="0">
              <a:buFont typeface="Arial" panose="020B0604020202020204" pitchFamily="34" charset="0"/>
              <a:buNone/>
            </a:pPr>
            <a:r>
              <a:rPr lang="en-GB" sz="2600" b="1" dirty="0" smtClean="0">
                <a:latin typeface="NTPreCursivefk" panose="03000400000000000000" pitchFamily="66" charset="0"/>
              </a:rPr>
              <a:t>K</a:t>
            </a:r>
            <a:r>
              <a:rPr lang="en-GB" sz="2600" dirty="0" smtClean="0">
                <a:latin typeface="NTPreCursivefk" panose="03000400000000000000" pitchFamily="66" charset="0"/>
              </a:rPr>
              <a:t> – Kindness – kind words and actions</a:t>
            </a:r>
          </a:p>
          <a:p>
            <a:pPr marL="45720" indent="0">
              <a:buFont typeface="Arial" panose="020B0604020202020204" pitchFamily="34" charset="0"/>
              <a:buNone/>
            </a:pPr>
            <a:endParaRPr lang="en-GB" sz="1000" dirty="0">
              <a:latin typeface="NTPreCursivefk" panose="03000400000000000000" pitchFamily="66" charset="0"/>
            </a:endParaRPr>
          </a:p>
          <a:p>
            <a:pPr marL="45720" indent="0">
              <a:buNone/>
            </a:pPr>
            <a:r>
              <a:rPr lang="en-GB" b="1" dirty="0">
                <a:latin typeface="NTPreCursivefk" panose="03000400000000000000" pitchFamily="66" charset="0"/>
              </a:rPr>
              <a:t>H </a:t>
            </a:r>
            <a:r>
              <a:rPr lang="en-GB" dirty="0">
                <a:latin typeface="NTPreCursivefk" panose="03000400000000000000" pitchFamily="66" charset="0"/>
              </a:rPr>
              <a:t>– Honesty – always tell the truth</a:t>
            </a:r>
          </a:p>
          <a:p>
            <a:pPr marL="45720" indent="0">
              <a:buNone/>
            </a:pPr>
            <a:endParaRPr lang="en-GB" sz="1000" dirty="0">
              <a:latin typeface="NTPreCursivefk" panose="03000400000000000000" pitchFamily="66" charset="0"/>
            </a:endParaRPr>
          </a:p>
          <a:p>
            <a:pPr marL="45720" indent="0">
              <a:buNone/>
            </a:pPr>
            <a:r>
              <a:rPr lang="en-GB" b="1" dirty="0">
                <a:latin typeface="NTPreCursivefk" panose="03000400000000000000" pitchFamily="66" charset="0"/>
              </a:rPr>
              <a:t>A</a:t>
            </a:r>
            <a:r>
              <a:rPr lang="en-GB" dirty="0">
                <a:latin typeface="NTPreCursivefk" panose="03000400000000000000" pitchFamily="66" charset="0"/>
              </a:rPr>
              <a:t> – Attitude – always try your best </a:t>
            </a:r>
          </a:p>
          <a:p>
            <a:pPr marL="45720" indent="0">
              <a:buNone/>
            </a:pPr>
            <a:endParaRPr lang="en-GB" sz="1000" dirty="0">
              <a:latin typeface="NTPreCursivefk" panose="03000400000000000000" pitchFamily="66" charset="0"/>
            </a:endParaRPr>
          </a:p>
          <a:p>
            <a:pPr marL="45720" indent="0">
              <a:buNone/>
            </a:pPr>
            <a:r>
              <a:rPr lang="en-GB" b="1" dirty="0">
                <a:latin typeface="NTPreCursivefk" panose="03000400000000000000" pitchFamily="66" charset="0"/>
              </a:rPr>
              <a:t>L</a:t>
            </a:r>
            <a:r>
              <a:rPr lang="en-GB" dirty="0">
                <a:latin typeface="NTPreCursivefk" panose="03000400000000000000" pitchFamily="66" charset="0"/>
              </a:rPr>
              <a:t> – Listening – listen carefully and follow instructions</a:t>
            </a:r>
          </a:p>
          <a:p>
            <a:pPr marL="45720" indent="0">
              <a:buNone/>
            </a:pPr>
            <a:endParaRPr lang="en-GB" sz="1000" dirty="0">
              <a:latin typeface="NTPreCursivefk" panose="03000400000000000000" pitchFamily="66" charset="0"/>
            </a:endParaRPr>
          </a:p>
          <a:p>
            <a:pPr marL="45720" indent="0">
              <a:buNone/>
            </a:pPr>
            <a:r>
              <a:rPr lang="en-GB" b="1" dirty="0">
                <a:latin typeface="NTPreCursivefk" panose="03000400000000000000" pitchFamily="66" charset="0"/>
              </a:rPr>
              <a:t>L</a:t>
            </a:r>
            <a:r>
              <a:rPr lang="en-GB" dirty="0">
                <a:latin typeface="NTPreCursivefk" panose="03000400000000000000" pitchFamily="66" charset="0"/>
              </a:rPr>
              <a:t> – Learning – everyone has a right to learn </a:t>
            </a:r>
          </a:p>
        </p:txBody>
      </p:sp>
    </p:spTree>
    <p:extLst>
      <p:ext uri="{BB962C8B-B14F-4D97-AF65-F5344CB8AC3E}">
        <p14:creationId xmlns:p14="http://schemas.microsoft.com/office/powerpoint/2010/main" val="15330077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4879" y="1160001"/>
            <a:ext cx="10146585" cy="584775"/>
          </a:xfrm>
          <a:prstGeom prst="rect">
            <a:avLst/>
          </a:prstGeom>
        </p:spPr>
        <p:txBody>
          <a:bodyPr wrap="square">
            <a:spAutoFit/>
          </a:bodyPr>
          <a:lstStyle/>
          <a:p>
            <a:pPr marL="45720" indent="0">
              <a:buFont typeface="Arial" panose="020B0604020202020204" pitchFamily="34" charset="0"/>
              <a:buNone/>
            </a:pPr>
            <a:r>
              <a:rPr lang="en-GB" sz="3200" dirty="0" smtClean="0">
                <a:latin typeface="NTPreCursivefk" panose="03000400000000000000" pitchFamily="66" charset="0"/>
              </a:rPr>
              <a:t>Our aim is to stay green on our good to be green display wallet.</a:t>
            </a:r>
            <a:endParaRPr lang="en-GB" sz="3200" dirty="0">
              <a:latin typeface="NTPreCursivefk" panose="03000400000000000000" pitchFamily="66" charset="0"/>
            </a:endParaRPr>
          </a:p>
        </p:txBody>
      </p:sp>
      <p:pic>
        <p:nvPicPr>
          <p:cNvPr id="5" name="Picture 4"/>
          <p:cNvPicPr>
            <a:picLocks noChangeAspect="1"/>
          </p:cNvPicPr>
          <p:nvPr/>
        </p:nvPicPr>
        <p:blipFill>
          <a:blip r:embed="rId2"/>
          <a:stretch>
            <a:fillRect/>
          </a:stretch>
        </p:blipFill>
        <p:spPr>
          <a:xfrm>
            <a:off x="8367574" y="1700354"/>
            <a:ext cx="1102371" cy="822538"/>
          </a:xfrm>
          <a:prstGeom prst="rect">
            <a:avLst/>
          </a:prstGeom>
        </p:spPr>
      </p:pic>
      <p:sp>
        <p:nvSpPr>
          <p:cNvPr id="6" name="Title 1"/>
          <p:cNvSpPr txBox="1">
            <a:spLocks/>
          </p:cNvSpPr>
          <p:nvPr/>
        </p:nvSpPr>
        <p:spPr>
          <a:xfrm>
            <a:off x="873277" y="0"/>
            <a:ext cx="8596668" cy="1362891"/>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smtClean="0">
                <a:latin typeface="SassoonCRInfantMedium" panose="02000603020000020003" pitchFamily="2" charset="0"/>
              </a:rPr>
              <a:t>Sanctions</a:t>
            </a:r>
            <a:endParaRPr lang="en-GB" sz="6000" dirty="0">
              <a:latin typeface="SassoonCRInfantMedium" panose="02000603020000020003" pitchFamily="2" charset="0"/>
            </a:endParaRPr>
          </a:p>
        </p:txBody>
      </p:sp>
      <p:sp>
        <p:nvSpPr>
          <p:cNvPr id="7" name="Rectangle 6"/>
          <p:cNvSpPr/>
          <p:nvPr/>
        </p:nvSpPr>
        <p:spPr>
          <a:xfrm>
            <a:off x="434878" y="2660321"/>
            <a:ext cx="10146585" cy="1077218"/>
          </a:xfrm>
          <a:prstGeom prst="rect">
            <a:avLst/>
          </a:prstGeom>
        </p:spPr>
        <p:txBody>
          <a:bodyPr wrap="square">
            <a:spAutoFit/>
          </a:bodyPr>
          <a:lstStyle/>
          <a:p>
            <a:pPr marL="45720" indent="0">
              <a:buFont typeface="Arial" panose="020B0604020202020204" pitchFamily="34" charset="0"/>
              <a:buNone/>
            </a:pPr>
            <a:r>
              <a:rPr lang="en-GB" sz="3200" dirty="0" smtClean="0">
                <a:latin typeface="NTPreCursivefk" panose="03000400000000000000" pitchFamily="66" charset="0"/>
              </a:rPr>
              <a:t>If children are not ‘getting it right’ and are not making good choices, their behaviour has consequences…</a:t>
            </a:r>
            <a:endParaRPr lang="en-GB" sz="3200" dirty="0">
              <a:latin typeface="NTPreCursivefk" panose="03000400000000000000" pitchFamily="66" charset="0"/>
            </a:endParaRPr>
          </a:p>
        </p:txBody>
      </p:sp>
      <p:pic>
        <p:nvPicPr>
          <p:cNvPr id="9" name="Picture 8"/>
          <p:cNvPicPr>
            <a:picLocks noChangeAspect="1"/>
          </p:cNvPicPr>
          <p:nvPr/>
        </p:nvPicPr>
        <p:blipFill>
          <a:blip r:embed="rId3"/>
          <a:stretch>
            <a:fillRect/>
          </a:stretch>
        </p:blipFill>
        <p:spPr>
          <a:xfrm>
            <a:off x="6904534" y="4236651"/>
            <a:ext cx="1266537" cy="953628"/>
          </a:xfrm>
          <a:prstGeom prst="rect">
            <a:avLst/>
          </a:prstGeom>
        </p:spPr>
      </p:pic>
      <p:sp>
        <p:nvSpPr>
          <p:cNvPr id="10" name="Content Placeholder 2"/>
          <p:cNvSpPr>
            <a:spLocks noGrp="1"/>
          </p:cNvSpPr>
          <p:nvPr>
            <p:ph idx="1"/>
          </p:nvPr>
        </p:nvSpPr>
        <p:spPr>
          <a:xfrm>
            <a:off x="434878" y="4176270"/>
            <a:ext cx="6833155" cy="1164991"/>
          </a:xfrm>
        </p:spPr>
        <p:txBody>
          <a:bodyPr>
            <a:normAutofit/>
          </a:bodyPr>
          <a:lstStyle/>
          <a:p>
            <a:r>
              <a:rPr lang="en-GB" sz="2800" dirty="0" smtClean="0">
                <a:latin typeface="NTPreCursivefk" panose="03000400000000000000" pitchFamily="66" charset="0"/>
              </a:rPr>
              <a:t>The </a:t>
            </a:r>
            <a:r>
              <a:rPr lang="en-GB" sz="2800" dirty="0">
                <a:latin typeface="NTPreCursivefk" panose="03000400000000000000" pitchFamily="66" charset="0"/>
              </a:rPr>
              <a:t>first sanction is a verbal warning where children are asked to stop their behaviour. </a:t>
            </a:r>
          </a:p>
          <a:p>
            <a:endParaRPr lang="en-GB" sz="2800" dirty="0">
              <a:solidFill>
                <a:schemeClr val="tx1"/>
              </a:solidFill>
              <a:latin typeface="NTPreCursivefk" panose="03000400000000000000" pitchFamily="66" charset="0"/>
            </a:endParaRPr>
          </a:p>
        </p:txBody>
      </p:sp>
      <p:sp>
        <p:nvSpPr>
          <p:cNvPr id="11" name="Content Placeholder 2"/>
          <p:cNvSpPr txBox="1">
            <a:spLocks/>
          </p:cNvSpPr>
          <p:nvPr/>
        </p:nvSpPr>
        <p:spPr>
          <a:xfrm>
            <a:off x="434878" y="5401642"/>
            <a:ext cx="6833155" cy="116499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800" dirty="0" smtClean="0">
                <a:latin typeface="NTPreCursivefk" panose="03000400000000000000" pitchFamily="66" charset="0"/>
              </a:rPr>
              <a:t>If children </a:t>
            </a:r>
            <a:r>
              <a:rPr lang="en-GB" sz="2800" dirty="0">
                <a:latin typeface="NTPreCursivefk" panose="03000400000000000000" pitchFamily="66" charset="0"/>
              </a:rPr>
              <a:t>choose to continue with the same behaviour, </a:t>
            </a:r>
            <a:r>
              <a:rPr lang="en-GB" sz="2800" dirty="0" smtClean="0">
                <a:latin typeface="NTPreCursivefk" panose="03000400000000000000" pitchFamily="66" charset="0"/>
              </a:rPr>
              <a:t>teachers </a:t>
            </a:r>
            <a:r>
              <a:rPr lang="en-GB" sz="2800" dirty="0">
                <a:latin typeface="NTPreCursivefk" panose="03000400000000000000" pitchFamily="66" charset="0"/>
              </a:rPr>
              <a:t>will give </a:t>
            </a:r>
            <a:r>
              <a:rPr lang="en-GB" sz="2800" dirty="0" smtClean="0">
                <a:latin typeface="NTPreCursivefk" panose="03000400000000000000" pitchFamily="66" charset="0"/>
              </a:rPr>
              <a:t>a </a:t>
            </a:r>
            <a:r>
              <a:rPr lang="en-GB" sz="2800" dirty="0">
                <a:latin typeface="NTPreCursivefk" panose="03000400000000000000" pitchFamily="66" charset="0"/>
              </a:rPr>
              <a:t>stop and think card. </a:t>
            </a:r>
            <a:endParaRPr lang="en-GB" sz="2800" dirty="0">
              <a:solidFill>
                <a:schemeClr val="tx1"/>
              </a:solidFill>
              <a:latin typeface="NTPreCursivefk" panose="03000400000000000000" pitchFamily="66" charset="0"/>
            </a:endParaRPr>
          </a:p>
        </p:txBody>
      </p:sp>
      <p:pic>
        <p:nvPicPr>
          <p:cNvPr id="13" name="Picture 12"/>
          <p:cNvPicPr>
            <a:picLocks noChangeAspect="1"/>
          </p:cNvPicPr>
          <p:nvPr/>
        </p:nvPicPr>
        <p:blipFill rotWithShape="1">
          <a:blip r:embed="rId4"/>
          <a:srcRect l="29352" t="28661" r="51975" b="47768"/>
          <a:stretch/>
        </p:blipFill>
        <p:spPr>
          <a:xfrm>
            <a:off x="7738296" y="5505748"/>
            <a:ext cx="1494883" cy="1060885"/>
          </a:xfrm>
          <a:prstGeom prst="rect">
            <a:avLst/>
          </a:prstGeom>
        </p:spPr>
      </p:pic>
    </p:spTree>
    <p:extLst>
      <p:ext uri="{BB962C8B-B14F-4D97-AF65-F5344CB8AC3E}">
        <p14:creationId xmlns:p14="http://schemas.microsoft.com/office/powerpoint/2010/main" val="71304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873277" y="0"/>
            <a:ext cx="8596668" cy="1362891"/>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smtClean="0"/>
              <a:t>Sanctions</a:t>
            </a:r>
            <a:endParaRPr lang="en-GB" sz="6000" dirty="0"/>
          </a:p>
        </p:txBody>
      </p:sp>
      <p:sp>
        <p:nvSpPr>
          <p:cNvPr id="8" name="Content Placeholder 2"/>
          <p:cNvSpPr>
            <a:spLocks noGrp="1"/>
          </p:cNvSpPr>
          <p:nvPr>
            <p:ph idx="1"/>
          </p:nvPr>
        </p:nvSpPr>
        <p:spPr>
          <a:xfrm>
            <a:off x="421815" y="1524510"/>
            <a:ext cx="6833155" cy="4667284"/>
          </a:xfrm>
        </p:spPr>
        <p:txBody>
          <a:bodyPr>
            <a:normAutofit fontScale="92500" lnSpcReduction="20000"/>
          </a:bodyPr>
          <a:lstStyle/>
          <a:p>
            <a:r>
              <a:rPr lang="en-GB" sz="2800" dirty="0" smtClean="0">
                <a:latin typeface="NTPreCursivefk" panose="03000400000000000000" pitchFamily="66" charset="0"/>
              </a:rPr>
              <a:t>If children continue with the same behaviour, they are then given a yellow card and will miss 5 minutes of playtime.</a:t>
            </a:r>
          </a:p>
          <a:p>
            <a:pPr marL="0" indent="0">
              <a:buNone/>
            </a:pPr>
            <a:endParaRPr lang="en-GB" sz="2800" dirty="0" smtClean="0">
              <a:latin typeface="NTPreCursivefk" panose="03000400000000000000" pitchFamily="66" charset="0"/>
            </a:endParaRPr>
          </a:p>
          <a:p>
            <a:r>
              <a:rPr lang="en-GB" sz="2800" dirty="0" smtClean="0">
                <a:latin typeface="NTPreCursivefk" panose="03000400000000000000" pitchFamily="66" charset="0"/>
              </a:rPr>
              <a:t> Children may be given a straight yellow card for:</a:t>
            </a:r>
          </a:p>
          <a:p>
            <a:pPr marL="617220" indent="-571500">
              <a:buFont typeface="Arial" panose="020B0604020202020204" pitchFamily="34" charset="0"/>
              <a:buChar char="•"/>
            </a:pPr>
            <a:r>
              <a:rPr lang="en-GB" sz="2800" dirty="0" smtClean="0">
                <a:latin typeface="NTPreCursivefk" panose="03000400000000000000" pitchFamily="66" charset="0"/>
              </a:rPr>
              <a:t>Defacing / damaging school property</a:t>
            </a:r>
          </a:p>
          <a:p>
            <a:pPr marL="617220" indent="-571500">
              <a:buFont typeface="Arial" panose="020B0604020202020204" pitchFamily="34" charset="0"/>
              <a:buChar char="•"/>
            </a:pPr>
            <a:r>
              <a:rPr lang="en-GB" sz="2800" dirty="0" smtClean="0">
                <a:latin typeface="NTPreCursivefk" panose="03000400000000000000" pitchFamily="66" charset="0"/>
              </a:rPr>
              <a:t>Bad </a:t>
            </a:r>
            <a:r>
              <a:rPr lang="en-GB" sz="2800" dirty="0">
                <a:latin typeface="NTPreCursivefk" panose="03000400000000000000" pitchFamily="66" charset="0"/>
              </a:rPr>
              <a:t>language</a:t>
            </a:r>
          </a:p>
          <a:p>
            <a:pPr marL="617220" indent="-571500">
              <a:buFont typeface="Arial" panose="020B0604020202020204" pitchFamily="34" charset="0"/>
              <a:buChar char="•"/>
            </a:pPr>
            <a:r>
              <a:rPr lang="en-GB" sz="2800" dirty="0">
                <a:latin typeface="NTPreCursivefk" panose="03000400000000000000" pitchFamily="66" charset="0"/>
              </a:rPr>
              <a:t>Injury due to rough play</a:t>
            </a:r>
          </a:p>
          <a:p>
            <a:pPr marL="617220" indent="-571500">
              <a:buFont typeface="Arial" panose="020B0604020202020204" pitchFamily="34" charset="0"/>
              <a:buChar char="•"/>
            </a:pPr>
            <a:r>
              <a:rPr lang="en-GB" sz="2800" dirty="0">
                <a:latin typeface="NTPreCursivefk" panose="03000400000000000000" pitchFamily="66" charset="0"/>
              </a:rPr>
              <a:t>Leaving the classroom without permission / being inside at playtimes unless for a reason</a:t>
            </a:r>
          </a:p>
          <a:p>
            <a:pPr marL="617220" indent="-571500">
              <a:buFont typeface="Arial" panose="020B0604020202020204" pitchFamily="34" charset="0"/>
              <a:buChar char="•"/>
            </a:pPr>
            <a:r>
              <a:rPr lang="en-GB" sz="2800" dirty="0">
                <a:latin typeface="NTPreCursivefk" panose="03000400000000000000" pitchFamily="66" charset="0"/>
              </a:rPr>
              <a:t>Lying / not taking ownership</a:t>
            </a:r>
          </a:p>
          <a:p>
            <a:endParaRPr lang="en-GB" sz="2800" dirty="0" smtClean="0">
              <a:latin typeface="NTPreCursivefk" panose="03000400000000000000" pitchFamily="66" charset="0"/>
            </a:endParaRPr>
          </a:p>
          <a:p>
            <a:pPr marL="0" indent="0">
              <a:buNone/>
            </a:pPr>
            <a:endParaRPr lang="en-GB" sz="2800" dirty="0">
              <a:latin typeface="NTPreCursivefk" panose="03000400000000000000" pitchFamily="66" charset="0"/>
            </a:endParaRPr>
          </a:p>
        </p:txBody>
      </p:sp>
      <p:pic>
        <p:nvPicPr>
          <p:cNvPr id="9" name="Picture 8"/>
          <p:cNvPicPr>
            <a:picLocks noChangeAspect="1"/>
          </p:cNvPicPr>
          <p:nvPr/>
        </p:nvPicPr>
        <p:blipFill>
          <a:blip r:embed="rId2"/>
          <a:stretch>
            <a:fillRect/>
          </a:stretch>
        </p:blipFill>
        <p:spPr>
          <a:xfrm>
            <a:off x="7039824" y="3078531"/>
            <a:ext cx="2705067" cy="1833104"/>
          </a:xfrm>
          <a:prstGeom prst="rect">
            <a:avLst/>
          </a:prstGeom>
        </p:spPr>
      </p:pic>
    </p:spTree>
    <p:extLst>
      <p:ext uri="{BB962C8B-B14F-4D97-AF65-F5344CB8AC3E}">
        <p14:creationId xmlns:p14="http://schemas.microsoft.com/office/powerpoint/2010/main" val="420323087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73277" y="0"/>
            <a:ext cx="8596668" cy="1362891"/>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smtClean="0">
                <a:latin typeface="SassoonCRInfantMedium" panose="02000603020000020003" pitchFamily="2" charset="0"/>
              </a:rPr>
              <a:t>Sanctions</a:t>
            </a:r>
            <a:endParaRPr lang="en-GB" sz="6000" dirty="0">
              <a:latin typeface="SassoonCRInfantMedium" panose="02000603020000020003" pitchFamily="2" charset="0"/>
            </a:endParaRPr>
          </a:p>
        </p:txBody>
      </p:sp>
      <p:sp>
        <p:nvSpPr>
          <p:cNvPr id="5" name="Content Placeholder 2"/>
          <p:cNvSpPr txBox="1">
            <a:spLocks/>
          </p:cNvSpPr>
          <p:nvPr/>
        </p:nvSpPr>
        <p:spPr>
          <a:xfrm>
            <a:off x="421815" y="1524510"/>
            <a:ext cx="6833155" cy="466728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800" dirty="0" smtClean="0">
                <a:latin typeface="NTPreCursivefk" panose="03000400000000000000" pitchFamily="66" charset="0"/>
              </a:rPr>
              <a:t>If children continue with the same behaviour, they are then given a red card and will miss playtime to speak to Year Group </a:t>
            </a:r>
            <a:r>
              <a:rPr lang="en-GB" sz="2800" dirty="0">
                <a:latin typeface="NTPreCursivefk" panose="03000400000000000000" pitchFamily="66" charset="0"/>
              </a:rPr>
              <a:t>L</a:t>
            </a:r>
            <a:r>
              <a:rPr lang="en-GB" sz="2800" dirty="0" smtClean="0">
                <a:latin typeface="NTPreCursivefk" panose="03000400000000000000" pitchFamily="66" charset="0"/>
              </a:rPr>
              <a:t>eader or Head of School.</a:t>
            </a:r>
          </a:p>
          <a:p>
            <a:pPr marL="0" indent="0">
              <a:buFont typeface="Wingdings 3" charset="2"/>
              <a:buNone/>
            </a:pPr>
            <a:endParaRPr lang="en-GB" sz="2800" dirty="0" smtClean="0">
              <a:latin typeface="NTPreCursivefk" panose="03000400000000000000" pitchFamily="66" charset="0"/>
            </a:endParaRPr>
          </a:p>
          <a:p>
            <a:r>
              <a:rPr lang="en-GB" sz="2800" dirty="0" smtClean="0">
                <a:latin typeface="NTPreCursivefk" panose="03000400000000000000" pitchFamily="66" charset="0"/>
              </a:rPr>
              <a:t> Children may be given a straight red card for:</a:t>
            </a:r>
          </a:p>
          <a:p>
            <a:pPr marL="617220" indent="-571500">
              <a:buFont typeface="Arial" panose="020B0604020202020204" pitchFamily="34" charset="0"/>
              <a:buChar char="•"/>
            </a:pPr>
            <a:r>
              <a:rPr lang="en-GB" sz="2800" dirty="0" smtClean="0">
                <a:latin typeface="NTPreCursivefk" panose="03000400000000000000" pitchFamily="66" charset="0"/>
              </a:rPr>
              <a:t>Deliberate injury to another child</a:t>
            </a:r>
          </a:p>
          <a:p>
            <a:pPr marL="617220" indent="-571500">
              <a:buFont typeface="Arial" panose="020B0604020202020204" pitchFamily="34" charset="0"/>
              <a:buChar char="•"/>
            </a:pPr>
            <a:r>
              <a:rPr lang="en-GB" sz="2800" dirty="0" smtClean="0">
                <a:latin typeface="NTPreCursivefk" panose="03000400000000000000" pitchFamily="66" charset="0"/>
              </a:rPr>
              <a:t>Stealing</a:t>
            </a:r>
          </a:p>
          <a:p>
            <a:pPr marL="617220" indent="-571500">
              <a:buFont typeface="Arial" panose="020B0604020202020204" pitchFamily="34" charset="0"/>
              <a:buChar char="•"/>
            </a:pPr>
            <a:r>
              <a:rPr lang="en-GB" sz="2800" dirty="0" smtClean="0">
                <a:latin typeface="NTPreCursivefk" panose="03000400000000000000" pitchFamily="66" charset="0"/>
              </a:rPr>
              <a:t>Lying / not taking ownership (in addition to other yellow card behaviours)</a:t>
            </a:r>
          </a:p>
          <a:p>
            <a:endParaRPr lang="en-GB" sz="2800" dirty="0" smtClean="0">
              <a:latin typeface="NTPreCursivefk" panose="03000400000000000000" pitchFamily="66" charset="0"/>
            </a:endParaRPr>
          </a:p>
          <a:p>
            <a:pPr marL="0" indent="0">
              <a:buFont typeface="Wingdings 3" charset="2"/>
              <a:buNone/>
            </a:pPr>
            <a:endParaRPr lang="en-GB" sz="2800" dirty="0">
              <a:latin typeface="NTPreCursivefk" panose="03000400000000000000" pitchFamily="66" charset="0"/>
            </a:endParaRPr>
          </a:p>
        </p:txBody>
      </p:sp>
      <p:pic>
        <p:nvPicPr>
          <p:cNvPr id="6" name="Picture 2" descr="Seaham Trinity Primary School"/>
          <p:cNvPicPr>
            <a:picLocks noChangeAspect="1" noChangeArrowheads="1"/>
          </p:cNvPicPr>
          <p:nvPr/>
        </p:nvPicPr>
        <p:blipFill rotWithShape="1">
          <a:blip r:embed="rId2">
            <a:extLst>
              <a:ext uri="{28A0092B-C50C-407E-A947-70E740481C1C}">
                <a14:useLocalDpi xmlns:a14="http://schemas.microsoft.com/office/drawing/2010/main" val="0"/>
              </a:ext>
            </a:extLst>
          </a:blip>
          <a:srcRect l="4589" t="24239" r="10262" b="11933"/>
          <a:stretch/>
        </p:blipFill>
        <p:spPr bwMode="auto">
          <a:xfrm>
            <a:off x="7563395" y="3531759"/>
            <a:ext cx="2147000" cy="140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546470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5547" y="906084"/>
            <a:ext cx="11470406" cy="2246769"/>
          </a:xfrm>
          <a:prstGeom prst="rect">
            <a:avLst/>
          </a:prstGeom>
        </p:spPr>
        <p:txBody>
          <a:bodyPr wrap="square">
            <a:spAutoFit/>
          </a:bodyPr>
          <a:lstStyle/>
          <a:p>
            <a:r>
              <a:rPr lang="en-GB" sz="2800" dirty="0" smtClean="0">
                <a:latin typeface="NTPreCursivefk" panose="03000400000000000000" pitchFamily="66" charset="0"/>
              </a:rPr>
              <a:t>Children are allocated a house (</a:t>
            </a:r>
            <a:r>
              <a:rPr lang="en-GB" sz="2800" dirty="0" smtClean="0">
                <a:solidFill>
                  <a:srgbClr val="FF0000"/>
                </a:solidFill>
                <a:latin typeface="NTPreCursivefk" panose="03000400000000000000" pitchFamily="66" charset="0"/>
              </a:rPr>
              <a:t>red</a:t>
            </a:r>
            <a:r>
              <a:rPr lang="en-GB" sz="2800" dirty="0" smtClean="0">
                <a:latin typeface="NTPreCursivefk" panose="03000400000000000000" pitchFamily="66" charset="0"/>
              </a:rPr>
              <a:t>, </a:t>
            </a:r>
            <a:r>
              <a:rPr lang="en-GB" sz="2800" dirty="0" smtClean="0">
                <a:solidFill>
                  <a:srgbClr val="0070C0"/>
                </a:solidFill>
                <a:latin typeface="NTPreCursivefk" panose="03000400000000000000" pitchFamily="66" charset="0"/>
              </a:rPr>
              <a:t>blue</a:t>
            </a:r>
            <a:r>
              <a:rPr lang="en-GB" sz="2800" dirty="0" smtClean="0">
                <a:latin typeface="NTPreCursivefk" panose="03000400000000000000" pitchFamily="66" charset="0"/>
              </a:rPr>
              <a:t>, </a:t>
            </a:r>
            <a:r>
              <a:rPr lang="en-GB" sz="2800" dirty="0" smtClean="0">
                <a:solidFill>
                  <a:srgbClr val="00B050"/>
                </a:solidFill>
                <a:latin typeface="NTPreCursivefk" panose="03000400000000000000" pitchFamily="66" charset="0"/>
              </a:rPr>
              <a:t>green</a:t>
            </a:r>
            <a:r>
              <a:rPr lang="en-GB" sz="2800" dirty="0" smtClean="0">
                <a:latin typeface="NTPreCursivefk" panose="03000400000000000000" pitchFamily="66" charset="0"/>
              </a:rPr>
              <a:t>, </a:t>
            </a:r>
            <a:r>
              <a:rPr lang="en-GB" sz="2800" dirty="0" smtClean="0">
                <a:solidFill>
                  <a:srgbClr val="FFC000"/>
                </a:solidFill>
                <a:latin typeface="NTPreCursivefk" panose="03000400000000000000" pitchFamily="66" charset="0"/>
              </a:rPr>
              <a:t>yellow</a:t>
            </a:r>
            <a:r>
              <a:rPr lang="en-GB" sz="2800" dirty="0" smtClean="0">
                <a:latin typeface="NTPreCursivefk" panose="03000400000000000000" pitchFamily="66" charset="0"/>
              </a:rPr>
              <a:t>) to earn house points through following the PARK HALL rules.</a:t>
            </a:r>
          </a:p>
          <a:p>
            <a:r>
              <a:rPr lang="en-GB" sz="2800" dirty="0" smtClean="0">
                <a:latin typeface="NTPreCursivefk" panose="03000400000000000000" pitchFamily="66" charset="0"/>
              </a:rPr>
              <a:t>Each house point is worth 1 point. </a:t>
            </a:r>
          </a:p>
          <a:p>
            <a:r>
              <a:rPr lang="en-GB" sz="2800" dirty="0" smtClean="0">
                <a:latin typeface="NTPreCursivefk" panose="03000400000000000000" pitchFamily="66" charset="0"/>
              </a:rPr>
              <a:t>A special golden house point from Mrs Hand is worth 5 points.</a:t>
            </a:r>
          </a:p>
          <a:p>
            <a:r>
              <a:rPr lang="en-GB" sz="2800" dirty="0" smtClean="0">
                <a:latin typeface="NTPreCursivefk" panose="03000400000000000000" pitchFamily="66" charset="0"/>
              </a:rPr>
              <a:t>They receive a bronze, silver or gold award if they have earned 20 HP or more each term.</a:t>
            </a:r>
          </a:p>
        </p:txBody>
      </p:sp>
      <p:sp>
        <p:nvSpPr>
          <p:cNvPr id="5" name="Content Placeholder 2"/>
          <p:cNvSpPr>
            <a:spLocks noGrp="1"/>
          </p:cNvSpPr>
          <p:nvPr>
            <p:ph idx="1"/>
          </p:nvPr>
        </p:nvSpPr>
        <p:spPr>
          <a:xfrm>
            <a:off x="535547" y="3948819"/>
            <a:ext cx="9483634" cy="3005371"/>
          </a:xfrm>
        </p:spPr>
        <p:txBody>
          <a:bodyPr>
            <a:normAutofit/>
          </a:bodyPr>
          <a:lstStyle/>
          <a:p>
            <a:pPr marL="0" indent="0">
              <a:buNone/>
            </a:pPr>
            <a:r>
              <a:rPr lang="en-GB" sz="3200" dirty="0" smtClean="0">
                <a:solidFill>
                  <a:schemeClr val="tx1"/>
                </a:solidFill>
                <a:latin typeface="NTPreCursivefk" panose="03000400000000000000" pitchFamily="66" charset="0"/>
              </a:rPr>
              <a:t>Children can also earn:</a:t>
            </a:r>
          </a:p>
          <a:p>
            <a:r>
              <a:rPr lang="en-GB" sz="3200" dirty="0" smtClean="0">
                <a:solidFill>
                  <a:schemeClr val="tx1"/>
                </a:solidFill>
                <a:latin typeface="NTPreCursivefk" panose="03000400000000000000" pitchFamily="66" charset="0"/>
              </a:rPr>
              <a:t>Certificates</a:t>
            </a:r>
          </a:p>
          <a:p>
            <a:r>
              <a:rPr lang="en-GB" sz="3200" dirty="0" smtClean="0">
                <a:solidFill>
                  <a:schemeClr val="tx1"/>
                </a:solidFill>
                <a:latin typeface="NTPreCursivefk" panose="03000400000000000000" pitchFamily="66" charset="0"/>
              </a:rPr>
              <a:t>Stickers</a:t>
            </a:r>
            <a:endParaRPr lang="en-GB" sz="2800" dirty="0">
              <a:solidFill>
                <a:schemeClr val="tx1"/>
              </a:solidFill>
              <a:latin typeface="NTPreCursivefk" panose="03000400000000000000" pitchFamily="66" charset="0"/>
            </a:endParaRPr>
          </a:p>
          <a:p>
            <a:r>
              <a:rPr lang="en-GB" sz="3200" dirty="0" smtClean="0">
                <a:solidFill>
                  <a:schemeClr val="tx1"/>
                </a:solidFill>
                <a:latin typeface="NTPreCursivefk" panose="03000400000000000000" pitchFamily="66" charset="0"/>
              </a:rPr>
              <a:t>Gold cup</a:t>
            </a:r>
          </a:p>
        </p:txBody>
      </p:sp>
      <p:sp>
        <p:nvSpPr>
          <p:cNvPr id="6" name="Title 1"/>
          <p:cNvSpPr txBox="1">
            <a:spLocks/>
          </p:cNvSpPr>
          <p:nvPr/>
        </p:nvSpPr>
        <p:spPr>
          <a:xfrm>
            <a:off x="873277" y="0"/>
            <a:ext cx="8596668" cy="1362891"/>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smtClean="0">
                <a:latin typeface="SassoonCRInfantMedium" panose="02000603020000020003" pitchFamily="2" charset="0"/>
              </a:rPr>
              <a:t>Rewards</a:t>
            </a:r>
            <a:endParaRPr lang="en-GB" sz="6000" dirty="0">
              <a:latin typeface="SassoonCRInfantMedium" panose="02000603020000020003" pitchFamily="2" charset="0"/>
            </a:endParaRPr>
          </a:p>
        </p:txBody>
      </p:sp>
    </p:spTree>
    <p:extLst>
      <p:ext uri="{BB962C8B-B14F-4D97-AF65-F5344CB8AC3E}">
        <p14:creationId xmlns:p14="http://schemas.microsoft.com/office/powerpoint/2010/main" val="181253974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32253" y="1258782"/>
            <a:ext cx="9078715" cy="4031873"/>
          </a:xfrm>
          <a:prstGeom prst="rect">
            <a:avLst/>
          </a:prstGeom>
        </p:spPr>
        <p:txBody>
          <a:bodyPr wrap="square">
            <a:spAutoFit/>
          </a:bodyPr>
          <a:lstStyle/>
          <a:p>
            <a:r>
              <a:rPr lang="en-GB" sz="3200" dirty="0" smtClean="0">
                <a:latin typeface="NTPreCursivefk" panose="03000400000000000000" pitchFamily="66" charset="0"/>
              </a:rPr>
              <a:t>Within class, children can also earn ‘warm </a:t>
            </a:r>
            <a:r>
              <a:rPr lang="en-GB" sz="3200" dirty="0" err="1" smtClean="0">
                <a:latin typeface="NTPreCursivefk" panose="03000400000000000000" pitchFamily="66" charset="0"/>
              </a:rPr>
              <a:t>fuzzies</a:t>
            </a:r>
            <a:r>
              <a:rPr lang="en-GB" sz="3200" dirty="0" smtClean="0">
                <a:latin typeface="NTPreCursivefk" panose="03000400000000000000" pitchFamily="66" charset="0"/>
              </a:rPr>
              <a:t>’ for their table pots. </a:t>
            </a:r>
          </a:p>
          <a:p>
            <a:r>
              <a:rPr lang="en-GB" sz="3200" dirty="0" smtClean="0">
                <a:latin typeface="NTPreCursivefk" panose="03000400000000000000" pitchFamily="66" charset="0"/>
              </a:rPr>
              <a:t>The table with the most ‘warm </a:t>
            </a:r>
            <a:r>
              <a:rPr lang="en-GB" sz="3200" dirty="0" err="1" smtClean="0">
                <a:latin typeface="NTPreCursivefk" panose="03000400000000000000" pitchFamily="66" charset="0"/>
              </a:rPr>
              <a:t>fuzzies</a:t>
            </a:r>
            <a:r>
              <a:rPr lang="en-GB" sz="3200" dirty="0" smtClean="0">
                <a:latin typeface="NTPreCursivefk" panose="03000400000000000000" pitchFamily="66" charset="0"/>
              </a:rPr>
              <a:t>’ each week gets a sticker.</a:t>
            </a:r>
          </a:p>
          <a:p>
            <a:r>
              <a:rPr lang="en-GB" sz="3200" dirty="0" smtClean="0">
                <a:latin typeface="NTPreCursivefk" panose="03000400000000000000" pitchFamily="66" charset="0"/>
              </a:rPr>
              <a:t>At the end of each half term, the table with the most ‘warm </a:t>
            </a:r>
            <a:r>
              <a:rPr lang="en-GB" sz="3200" dirty="0" err="1" smtClean="0">
                <a:latin typeface="NTPreCursivefk" panose="03000400000000000000" pitchFamily="66" charset="0"/>
              </a:rPr>
              <a:t>fuzzies</a:t>
            </a:r>
            <a:r>
              <a:rPr lang="en-GB" sz="3200" dirty="0" smtClean="0">
                <a:latin typeface="NTPreCursivefk" panose="03000400000000000000" pitchFamily="66" charset="0"/>
              </a:rPr>
              <a:t>’ will get first choice of activity for ‘Golden Time’ such as Lego, iPads, crafts etc. </a:t>
            </a:r>
          </a:p>
          <a:p>
            <a:endParaRPr lang="en-GB" sz="3200" dirty="0">
              <a:latin typeface="NTPreCursivefk" panose="03000400000000000000" pitchFamily="66" charset="0"/>
            </a:endParaRPr>
          </a:p>
          <a:p>
            <a:endParaRPr lang="en-GB" sz="3200" dirty="0" smtClean="0">
              <a:latin typeface="NTPreCursivefk" panose="03000400000000000000" pitchFamily="66" charset="0"/>
            </a:endParaRPr>
          </a:p>
        </p:txBody>
      </p:sp>
      <p:sp>
        <p:nvSpPr>
          <p:cNvPr id="5" name="Title 1"/>
          <p:cNvSpPr txBox="1">
            <a:spLocks/>
          </p:cNvSpPr>
          <p:nvPr/>
        </p:nvSpPr>
        <p:spPr>
          <a:xfrm>
            <a:off x="873277" y="0"/>
            <a:ext cx="8596668" cy="1362891"/>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smtClean="0">
                <a:latin typeface="SassoonCRInfantMedium" panose="02000603020000020003" pitchFamily="2" charset="0"/>
              </a:rPr>
              <a:t>Rewards</a:t>
            </a:r>
            <a:endParaRPr lang="en-GB" sz="6000" dirty="0">
              <a:latin typeface="SassoonCRInfantMedium" panose="02000603020000020003" pitchFamily="2" charset="0"/>
            </a:endParaRPr>
          </a:p>
        </p:txBody>
      </p:sp>
      <p:pic>
        <p:nvPicPr>
          <p:cNvPr id="1028" name="Picture 4" descr="Getting that Warm Fuzzy Feeli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1591" y="2889526"/>
            <a:ext cx="2028488" cy="35983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400pcs 5-size Pom Poms For Art | PLOM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3737" y="3861072"/>
            <a:ext cx="3327854" cy="3327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13812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73277" y="0"/>
            <a:ext cx="8596668" cy="1362891"/>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smtClean="0">
                <a:latin typeface="SassoonCRInfantMedium" panose="02000603020000020003" pitchFamily="2" charset="0"/>
              </a:rPr>
              <a:t>Thank you </a:t>
            </a:r>
            <a:endParaRPr lang="en-GB" sz="6000" dirty="0">
              <a:latin typeface="SassoonCRInfantMedium" panose="02000603020000020003" pitchFamily="2" charset="0"/>
            </a:endParaRPr>
          </a:p>
        </p:txBody>
      </p:sp>
      <p:sp>
        <p:nvSpPr>
          <p:cNvPr id="5" name="Content Placeholder 2"/>
          <p:cNvSpPr txBox="1">
            <a:spLocks/>
          </p:cNvSpPr>
          <p:nvPr/>
        </p:nvSpPr>
        <p:spPr>
          <a:xfrm>
            <a:off x="517609" y="1568053"/>
            <a:ext cx="10690322" cy="466728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800" dirty="0" smtClean="0">
                <a:latin typeface="NTPreCursivefk" panose="03000400000000000000" pitchFamily="66" charset="0"/>
              </a:rPr>
              <a:t>We operate an open door policy at Park Hall.  Please don’t hesitate to come and speak to the class teacher or teaching assistant.</a:t>
            </a:r>
          </a:p>
          <a:p>
            <a:r>
              <a:rPr lang="en-GB" sz="2800" u="sng" dirty="0" smtClean="0">
                <a:latin typeface="NTPreCursivefk" panose="03000400000000000000" pitchFamily="66" charset="0"/>
              </a:rPr>
              <a:t>Parents evening will be on </a:t>
            </a:r>
            <a:r>
              <a:rPr lang="en-GB" sz="2800" u="sng" dirty="0" smtClean="0">
                <a:solidFill>
                  <a:srgbClr val="FF0000"/>
                </a:solidFill>
                <a:latin typeface="NTPreCursivefk" panose="03000400000000000000" pitchFamily="66" charset="0"/>
              </a:rPr>
              <a:t>Tuesday 11</a:t>
            </a:r>
            <a:r>
              <a:rPr lang="en-GB" sz="2800" u="sng" baseline="30000" dirty="0" smtClean="0">
                <a:solidFill>
                  <a:srgbClr val="FF0000"/>
                </a:solidFill>
                <a:latin typeface="NTPreCursivefk" panose="03000400000000000000" pitchFamily="66" charset="0"/>
              </a:rPr>
              <a:t>th</a:t>
            </a:r>
            <a:r>
              <a:rPr lang="en-GB" sz="2800" u="sng" dirty="0" smtClean="0">
                <a:solidFill>
                  <a:srgbClr val="FF0000"/>
                </a:solidFill>
                <a:latin typeface="NTPreCursivefk" panose="03000400000000000000" pitchFamily="66" charset="0"/>
              </a:rPr>
              <a:t> November and Thursday 13</a:t>
            </a:r>
            <a:r>
              <a:rPr lang="en-GB" sz="2800" u="sng" baseline="30000" dirty="0" smtClean="0">
                <a:solidFill>
                  <a:srgbClr val="FF0000"/>
                </a:solidFill>
                <a:latin typeface="NTPreCursivefk" panose="03000400000000000000" pitchFamily="66" charset="0"/>
              </a:rPr>
              <a:t>th</a:t>
            </a:r>
            <a:r>
              <a:rPr lang="en-GB" sz="2800" u="sng" dirty="0" smtClean="0">
                <a:solidFill>
                  <a:srgbClr val="FF0000"/>
                </a:solidFill>
                <a:latin typeface="NTPreCursivefk" panose="03000400000000000000" pitchFamily="66" charset="0"/>
              </a:rPr>
              <a:t> November </a:t>
            </a:r>
          </a:p>
          <a:p>
            <a:r>
              <a:rPr lang="en-GB" sz="2800" dirty="0" smtClean="0">
                <a:latin typeface="NTPreCursivefk" panose="03000400000000000000" pitchFamily="66" charset="0"/>
              </a:rPr>
              <a:t>Feedback form – via Google Forms </a:t>
            </a:r>
          </a:p>
          <a:p>
            <a:pPr marL="0" indent="0">
              <a:buNone/>
            </a:pPr>
            <a:endParaRPr lang="en-GB" sz="2800" dirty="0" smtClean="0">
              <a:latin typeface="NTPreCursivefk" panose="03000400000000000000" pitchFamily="66" charset="0"/>
            </a:endParaRPr>
          </a:p>
          <a:p>
            <a:endParaRPr lang="en-GB" sz="2800" dirty="0" smtClean="0">
              <a:latin typeface="NTPreCursivefk" panose="03000400000000000000" pitchFamily="66" charset="0"/>
            </a:endParaRPr>
          </a:p>
          <a:p>
            <a:pPr marL="0" indent="0">
              <a:buFont typeface="Wingdings 3" charset="2"/>
              <a:buNone/>
            </a:pPr>
            <a:endParaRPr lang="en-GB" sz="2800" dirty="0">
              <a:latin typeface="NTPreCursivefk" panose="03000400000000000000" pitchFamily="66" charset="0"/>
            </a:endParaRPr>
          </a:p>
        </p:txBody>
      </p:sp>
      <p:pic>
        <p:nvPicPr>
          <p:cNvPr id="2050" name="Picture 2" descr="FREE Clipart for Teacher Appreciation Week 2017: A roundup of resources  from The Treasured Schoolhouse … | Apple clip art, Free clip art, Teacher  appreciation gif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3323" y="3736352"/>
            <a:ext cx="2486037" cy="2956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7376654"/>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709</TotalTime>
  <Words>2287</Words>
  <Application>Microsoft Office PowerPoint</Application>
  <PresentationFormat>Widescreen</PresentationFormat>
  <Paragraphs>247</Paragraphs>
  <Slides>44</Slides>
  <Notes>0</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44</vt:i4>
      </vt:variant>
    </vt:vector>
  </HeadingPairs>
  <TitlesOfParts>
    <vt:vector size="58" baseType="lpstr">
      <vt:lpstr>Arial</vt:lpstr>
      <vt:lpstr>Calibri</vt:lpstr>
      <vt:lpstr>Comic Sans MS</vt:lpstr>
      <vt:lpstr>NTPreCursivefk</vt:lpstr>
      <vt:lpstr>SassoonCRInfant</vt:lpstr>
      <vt:lpstr>SassoonCRInfantMedium</vt:lpstr>
      <vt:lpstr>SassoonPrimaryInfant</vt:lpstr>
      <vt:lpstr>Sebran3</vt:lpstr>
      <vt:lpstr>Times New Roman</vt:lpstr>
      <vt:lpstr>Trebuchet MS</vt:lpstr>
      <vt:lpstr>Wingdings</vt:lpstr>
      <vt:lpstr>Wingdings 3</vt:lpstr>
      <vt:lpstr>Facet</vt:lpstr>
      <vt:lpstr>1_Facet</vt:lpstr>
      <vt:lpstr>Welcome to Year 1</vt:lpstr>
      <vt:lpstr>The Year 1 Team </vt:lpstr>
      <vt:lpstr>PowerPoint Presentation</vt:lpstr>
      <vt:lpstr>PowerPoint Presentation</vt:lpstr>
      <vt:lpstr>Curriculum Maps</vt:lpstr>
      <vt:lpstr>PowerPoint Presentation</vt:lpstr>
      <vt:lpstr>Reading Expectations</vt:lpstr>
      <vt:lpstr>PowerPoint Presentation</vt:lpstr>
      <vt:lpstr>PowerPoint Presentation</vt:lpstr>
      <vt:lpstr>PowerPoint Presentation</vt:lpstr>
      <vt:lpstr>Comprehension </vt:lpstr>
      <vt:lpstr>Comprehension </vt:lpstr>
      <vt:lpstr>PowerPoint Presentation</vt:lpstr>
      <vt:lpstr>PowerPoint Presentation</vt:lpstr>
      <vt:lpstr>PowerPoint Presentation</vt:lpstr>
      <vt:lpstr>PowerPoint Presentation</vt:lpstr>
      <vt:lpstr>PowerPoint Presentation</vt:lpstr>
      <vt:lpstr>PowerPoint Presentation</vt:lpstr>
      <vt:lpstr>Writing Expectations</vt:lpstr>
      <vt:lpstr>Writing Expectations</vt:lpstr>
      <vt:lpstr>Handwriting Expectations</vt:lpstr>
      <vt:lpstr>RWI Handwriting </vt:lpstr>
      <vt:lpstr>PowerPoint Presentation</vt:lpstr>
      <vt:lpstr>Handwriting Expectations</vt:lpstr>
      <vt:lpstr>Spellings</vt:lpstr>
      <vt:lpstr>PowerPoint Presentation</vt:lpstr>
      <vt:lpstr>Maths Expectations</vt:lpstr>
      <vt:lpstr>Maths Curriculum </vt:lpstr>
      <vt:lpstr>Maths Fluency </vt:lpstr>
      <vt:lpstr>PowerPoint Presentation</vt:lpstr>
      <vt:lpstr>PowerPoint Presentation</vt:lpstr>
      <vt:lpstr>PowerPoint Presentation</vt:lpstr>
      <vt:lpstr>PowerPoint Presentation</vt:lpstr>
      <vt:lpstr>PowerPoint Presentation</vt:lpstr>
      <vt:lpstr>Maths at home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J. Wilson</dc:creator>
  <cp:lastModifiedBy>J. Wilson</cp:lastModifiedBy>
  <cp:revision>63</cp:revision>
  <dcterms:created xsi:type="dcterms:W3CDTF">2023-09-19T15:18:29Z</dcterms:created>
  <dcterms:modified xsi:type="dcterms:W3CDTF">2025-09-19T09:57:13Z</dcterms:modified>
</cp:coreProperties>
</file>