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4" r:id="rId5"/>
    <p:sldId id="269" r:id="rId6"/>
    <p:sldId id="272" r:id="rId7"/>
    <p:sldId id="270" r:id="rId8"/>
    <p:sldId id="268" r:id="rId9"/>
    <p:sldId id="265" r:id="rId10"/>
    <p:sldId id="266" r:id="rId11"/>
    <p:sldId id="267" r:id="rId12"/>
    <p:sldId id="262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28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2/9/2026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2/9/2026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2/9/2026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2/9/2026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internetmatters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app.mylogin.com/login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5463" y="1793966"/>
            <a:ext cx="9762308" cy="2256870"/>
          </a:xfrm>
        </p:spPr>
        <p:txBody>
          <a:bodyPr/>
          <a:lstStyle/>
          <a:p>
            <a:r>
              <a:rPr lang="en-GB" sz="6500" dirty="0" smtClean="0">
                <a:latin typeface="NTPreCursivefk" panose="03000400000000000000" pitchFamily="66" charset="0"/>
              </a:rPr>
              <a:t>Mini Mash Computing Workshop</a:t>
            </a:r>
            <a:endParaRPr lang="en-GB" sz="6500" dirty="0">
              <a:latin typeface="NTPreCursivefk" panose="03000400000000000000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dirty="0" smtClean="0">
                <a:latin typeface="NTPreCursivefk" panose="03000400000000000000" pitchFamily="66" charset="0"/>
              </a:rPr>
              <a:t>Park Hall Infant Academy 2026</a:t>
            </a:r>
            <a:endParaRPr lang="en-GB" sz="2800" dirty="0">
              <a:latin typeface="NTPreCursivefk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6663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7200" dirty="0" smtClean="0">
                <a:latin typeface="NTPreCursivefk" panose="03000400000000000000" pitchFamily="66" charset="0"/>
              </a:rPr>
              <a:t>Wonde Mylogin</a:t>
            </a:r>
            <a:endParaRPr lang="en-GB" sz="7200" dirty="0">
              <a:latin typeface="NTPreCursivefk" panose="03000400000000000000" pitchFamily="66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l="39834" t="41269" r="45243" b="23848"/>
          <a:stretch/>
        </p:blipFill>
        <p:spPr>
          <a:xfrm>
            <a:off x="7854702" y="936818"/>
            <a:ext cx="2323839" cy="30554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l="37860" t="28771" r="44480" b="16835"/>
          <a:stretch/>
        </p:blipFill>
        <p:spPr>
          <a:xfrm rot="16200000">
            <a:off x="8729740" y="3368589"/>
            <a:ext cx="2422286" cy="41969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/>
          <a:srcRect l="16011" t="17490" r="16907" b="9979"/>
          <a:stretch/>
        </p:blipFill>
        <p:spPr>
          <a:xfrm>
            <a:off x="357051" y="2034903"/>
            <a:ext cx="6061596" cy="3686629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 flipV="1">
            <a:off x="6522720" y="2464526"/>
            <a:ext cx="1227909" cy="7837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516584" y="4450080"/>
            <a:ext cx="1242753" cy="8098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667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7200" dirty="0" smtClean="0">
                <a:latin typeface="NTPreCursivefk" panose="03000400000000000000" pitchFamily="66" charset="0"/>
              </a:rPr>
              <a:t>Wonde Mylogin</a:t>
            </a:r>
            <a:endParaRPr lang="en-GB" sz="7200" dirty="0">
              <a:latin typeface="NTPreCursivefk" panose="0300040000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2773" t="13590" r="23789" b="6483"/>
          <a:stretch/>
        </p:blipFill>
        <p:spPr>
          <a:xfrm>
            <a:off x="6574972" y="1834606"/>
            <a:ext cx="5329646" cy="44839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22767" t="21085" r="23761" b="13999"/>
          <a:stretch/>
        </p:blipFill>
        <p:spPr>
          <a:xfrm>
            <a:off x="226423" y="1930400"/>
            <a:ext cx="6049010" cy="41307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3514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7200" dirty="0" smtClean="0">
                <a:latin typeface="NTPreCursivefk" panose="03000400000000000000" pitchFamily="66" charset="0"/>
              </a:rPr>
              <a:t>Parent Feedback</a:t>
            </a:r>
            <a:endParaRPr lang="en-GB" sz="7200" dirty="0">
              <a:latin typeface="NTPreCursivefk" panose="0300040000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592320"/>
          </a:xfrm>
        </p:spPr>
        <p:txBody>
          <a:bodyPr>
            <a:noAutofit/>
          </a:bodyPr>
          <a:lstStyle/>
          <a:p>
            <a:r>
              <a:rPr lang="en-GB" sz="2800" dirty="0" smtClean="0">
                <a:latin typeface="NTPreCursivefk" panose="03000400000000000000" pitchFamily="66" charset="0"/>
              </a:rPr>
              <a:t>You </a:t>
            </a:r>
            <a:r>
              <a:rPr lang="en-GB" sz="2800" dirty="0">
                <a:latin typeface="NTPreCursivefk" panose="03000400000000000000" pitchFamily="66" charset="0"/>
              </a:rPr>
              <a:t>will receive a parent feedback form via Google Classroom</a:t>
            </a:r>
            <a:r>
              <a:rPr lang="en-GB" sz="2800" dirty="0" smtClean="0">
                <a:latin typeface="NTPreCursivefk" panose="03000400000000000000" pitchFamily="66" charset="0"/>
              </a:rPr>
              <a:t>.</a:t>
            </a:r>
          </a:p>
          <a:p>
            <a:endParaRPr lang="en-GB" sz="2800" dirty="0" smtClean="0">
              <a:latin typeface="NTPreCursivefk" panose="03000400000000000000" pitchFamily="66" charset="0"/>
            </a:endParaRPr>
          </a:p>
          <a:p>
            <a:r>
              <a:rPr lang="en-GB" sz="2800" dirty="0" smtClean="0">
                <a:latin typeface="NTPreCursivefk" panose="03000400000000000000" pitchFamily="66" charset="0"/>
              </a:rPr>
              <a:t>We </a:t>
            </a:r>
            <a:r>
              <a:rPr lang="en-GB" sz="2800" dirty="0">
                <a:latin typeface="NTPreCursivefk" panose="03000400000000000000" pitchFamily="66" charset="0"/>
              </a:rPr>
              <a:t>welcome your feedback on how we have done today in supporting your child’s learning and how we may be able to help further. </a:t>
            </a:r>
            <a:endParaRPr lang="en-GB" sz="2800" dirty="0" smtClean="0">
              <a:latin typeface="NTPreCursivefk" panose="03000400000000000000" pitchFamily="66" charset="0"/>
            </a:endParaRPr>
          </a:p>
          <a:p>
            <a:pPr marL="0" indent="0">
              <a:buNone/>
            </a:pPr>
            <a:endParaRPr lang="en-GB" sz="2800" dirty="0">
              <a:latin typeface="NTPreCursivefk" panose="03000400000000000000" pitchFamily="66" charset="0"/>
            </a:endParaRPr>
          </a:p>
          <a:p>
            <a:pPr marL="0" indent="0" algn="ctr">
              <a:buNone/>
            </a:pPr>
            <a:r>
              <a:rPr lang="en-GB" sz="2800" dirty="0" smtClean="0">
                <a:latin typeface="NTPreCursivefk" panose="03000400000000000000" pitchFamily="66" charset="0"/>
              </a:rPr>
              <a:t>Thank </a:t>
            </a:r>
            <a:r>
              <a:rPr lang="en-GB" sz="2800" dirty="0">
                <a:latin typeface="NTPreCursivefk" panose="03000400000000000000" pitchFamily="66" charset="0"/>
              </a:rPr>
              <a:t>you for </a:t>
            </a:r>
            <a:r>
              <a:rPr lang="en-GB" sz="2800" dirty="0" smtClean="0">
                <a:latin typeface="NTPreCursivefk" panose="03000400000000000000" pitchFamily="66" charset="0"/>
              </a:rPr>
              <a:t>attending</a:t>
            </a:r>
            <a:endParaRPr lang="en-GB" sz="2800" dirty="0">
              <a:latin typeface="NTPreCursivefk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2333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7200" dirty="0" smtClean="0">
                <a:latin typeface="NTPreCursivefk" panose="03000400000000000000" pitchFamily="66" charset="0"/>
              </a:rPr>
              <a:t>House Keeping</a:t>
            </a:r>
            <a:endParaRPr lang="en-GB" sz="7200" dirty="0">
              <a:latin typeface="NTPreCursivefk" panose="0300040000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592320"/>
          </a:xfrm>
        </p:spPr>
        <p:txBody>
          <a:bodyPr>
            <a:noAutofit/>
          </a:bodyPr>
          <a:lstStyle/>
          <a:p>
            <a:r>
              <a:rPr lang="en-GB" sz="2600" dirty="0" smtClean="0">
                <a:latin typeface="NTPreCursivefk" panose="03000400000000000000" pitchFamily="66" charset="0"/>
              </a:rPr>
              <a:t>No </a:t>
            </a:r>
            <a:r>
              <a:rPr lang="en-GB" sz="2600" dirty="0">
                <a:latin typeface="NTPreCursivefk" panose="03000400000000000000" pitchFamily="66" charset="0"/>
              </a:rPr>
              <a:t>planned fire alarm. </a:t>
            </a:r>
            <a:endParaRPr lang="en-GB" sz="2600" dirty="0" smtClean="0">
              <a:latin typeface="NTPreCursivefk" panose="03000400000000000000" pitchFamily="66" charset="0"/>
            </a:endParaRPr>
          </a:p>
          <a:p>
            <a:endParaRPr lang="en-GB" sz="2600" dirty="0" smtClean="0">
              <a:latin typeface="NTPreCursivefk" panose="03000400000000000000" pitchFamily="66" charset="0"/>
            </a:endParaRPr>
          </a:p>
          <a:p>
            <a:r>
              <a:rPr lang="en-GB" sz="2600" dirty="0" smtClean="0">
                <a:latin typeface="NTPreCursivefk" panose="03000400000000000000" pitchFamily="66" charset="0"/>
              </a:rPr>
              <a:t>Should </a:t>
            </a:r>
            <a:r>
              <a:rPr lang="en-GB" sz="2600" dirty="0">
                <a:latin typeface="NTPreCursivefk" panose="03000400000000000000" pitchFamily="66" charset="0"/>
              </a:rPr>
              <a:t>the alarm sound, please exit via the </a:t>
            </a:r>
            <a:r>
              <a:rPr lang="en-GB" sz="2600" dirty="0" smtClean="0">
                <a:latin typeface="NTPreCursivefk" panose="03000400000000000000" pitchFamily="66" charset="0"/>
              </a:rPr>
              <a:t>doors at the back of the hall. </a:t>
            </a:r>
            <a:endParaRPr lang="en-GB" sz="2600" dirty="0" smtClean="0">
              <a:latin typeface="NTPreCursivefk" panose="03000400000000000000" pitchFamily="66" charset="0"/>
            </a:endParaRPr>
          </a:p>
          <a:p>
            <a:endParaRPr lang="en-GB" sz="2600" dirty="0" smtClean="0">
              <a:latin typeface="NTPreCursivefk" panose="03000400000000000000" pitchFamily="66" charset="0"/>
            </a:endParaRPr>
          </a:p>
          <a:p>
            <a:r>
              <a:rPr lang="en-GB" sz="2600" dirty="0" smtClean="0">
                <a:latin typeface="NTPreCursivefk" panose="03000400000000000000" pitchFamily="66" charset="0"/>
              </a:rPr>
              <a:t>Please </a:t>
            </a:r>
            <a:r>
              <a:rPr lang="en-GB" sz="2600" dirty="0">
                <a:latin typeface="NTPreCursivefk" panose="03000400000000000000" pitchFamily="66" charset="0"/>
              </a:rPr>
              <a:t>leave your child in the safe hands of our staff who are well trained in fire exit procedures in order to ensure the safety of all. </a:t>
            </a:r>
            <a:endParaRPr lang="en-GB" sz="2600" dirty="0" smtClean="0">
              <a:latin typeface="NTPreCursivefk" panose="03000400000000000000" pitchFamily="66" charset="0"/>
            </a:endParaRPr>
          </a:p>
          <a:p>
            <a:endParaRPr lang="en-GB" sz="2600" dirty="0" smtClean="0">
              <a:latin typeface="NTPreCursivefk" panose="03000400000000000000" pitchFamily="66" charset="0"/>
            </a:endParaRPr>
          </a:p>
          <a:p>
            <a:r>
              <a:rPr lang="en-GB" sz="2600" dirty="0" smtClean="0">
                <a:latin typeface="NTPreCursivefk" panose="03000400000000000000" pitchFamily="66" charset="0"/>
              </a:rPr>
              <a:t>Assemble </a:t>
            </a:r>
            <a:r>
              <a:rPr lang="en-GB" sz="2600" dirty="0">
                <a:latin typeface="NTPreCursivefk" panose="03000400000000000000" pitchFamily="66" charset="0"/>
              </a:rPr>
              <a:t>at the bottom of the playground</a:t>
            </a:r>
          </a:p>
        </p:txBody>
      </p:sp>
    </p:spTree>
    <p:extLst>
      <p:ext uri="{BB962C8B-B14F-4D97-AF65-F5344CB8AC3E}">
        <p14:creationId xmlns:p14="http://schemas.microsoft.com/office/powerpoint/2010/main" val="14722069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7200" dirty="0" smtClean="0">
                <a:latin typeface="NTPreCursivefk" panose="03000400000000000000" pitchFamily="66" charset="0"/>
              </a:rPr>
              <a:t>Agenda</a:t>
            </a:r>
            <a:endParaRPr lang="en-GB" sz="7200" dirty="0">
              <a:latin typeface="NTPreCursivefk" panose="0300040000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5923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600" dirty="0" smtClean="0">
                <a:latin typeface="NTPreCursivefk" panose="03000400000000000000" pitchFamily="66" charset="0"/>
              </a:rPr>
              <a:t>We will cover:</a:t>
            </a:r>
          </a:p>
          <a:p>
            <a:r>
              <a:rPr lang="en-GB" sz="2600" dirty="0">
                <a:latin typeface="NTPreCursivefk" panose="03000400000000000000" pitchFamily="66" charset="0"/>
              </a:rPr>
              <a:t>Online Safety </a:t>
            </a:r>
            <a:endParaRPr lang="en-GB" sz="2600" dirty="0" smtClean="0">
              <a:latin typeface="NTPreCursivefk" panose="03000400000000000000" pitchFamily="66" charset="0"/>
            </a:endParaRPr>
          </a:p>
          <a:p>
            <a:r>
              <a:rPr lang="en-GB" sz="2600" dirty="0" err="1" smtClean="0">
                <a:latin typeface="NTPreCursivefk" panose="03000400000000000000" pitchFamily="66" charset="0"/>
              </a:rPr>
              <a:t>Wonde</a:t>
            </a:r>
            <a:r>
              <a:rPr lang="en-GB" sz="2600" dirty="0" smtClean="0">
                <a:latin typeface="NTPreCursivefk" panose="03000400000000000000" pitchFamily="66" charset="0"/>
              </a:rPr>
              <a:t> Mylogin</a:t>
            </a:r>
          </a:p>
          <a:p>
            <a:pPr marL="0" indent="0">
              <a:buNone/>
            </a:pPr>
            <a:endParaRPr lang="en-GB" sz="2600" dirty="0" smtClean="0">
              <a:latin typeface="NTPreCursivefk" panose="03000400000000000000" pitchFamily="66" charset="0"/>
            </a:endParaRPr>
          </a:p>
          <a:p>
            <a:r>
              <a:rPr lang="en-GB" sz="2600" dirty="0" smtClean="0">
                <a:latin typeface="NTPreCursivefk" panose="03000400000000000000" pitchFamily="66" charset="0"/>
              </a:rPr>
              <a:t> Mini Mash - Lucy </a:t>
            </a:r>
            <a:r>
              <a:rPr lang="en-GB" sz="2600" dirty="0" err="1" smtClean="0">
                <a:latin typeface="NTPreCursivefk" panose="03000400000000000000" pitchFamily="66" charset="0"/>
              </a:rPr>
              <a:t>Jayes</a:t>
            </a:r>
            <a:endParaRPr lang="en-GB" sz="2600" dirty="0">
              <a:latin typeface="NTPreCursivefk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7397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057" y="609600"/>
            <a:ext cx="9039497" cy="1320800"/>
          </a:xfrm>
        </p:spPr>
        <p:txBody>
          <a:bodyPr>
            <a:normAutofit/>
          </a:bodyPr>
          <a:lstStyle/>
          <a:p>
            <a:pPr algn="ctr"/>
            <a:r>
              <a:rPr lang="en-GB" sz="7200" dirty="0" smtClean="0">
                <a:latin typeface="NTPreCursivefk" panose="03000400000000000000" pitchFamily="66" charset="0"/>
              </a:rPr>
              <a:t>Online Safety</a:t>
            </a:r>
            <a:endParaRPr lang="en-GB" sz="7200" dirty="0">
              <a:latin typeface="NTPreCursivefk" panose="0300040000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766490"/>
          </a:xfrm>
        </p:spPr>
        <p:txBody>
          <a:bodyPr>
            <a:noAutofit/>
          </a:bodyPr>
          <a:lstStyle/>
          <a:p>
            <a:r>
              <a:rPr lang="en-GB" sz="2600" dirty="0" smtClean="0">
                <a:latin typeface="NTPreCursivefk" panose="03000400000000000000" pitchFamily="66" charset="0"/>
              </a:rPr>
              <a:t>Scheme - Project Evolve </a:t>
            </a:r>
          </a:p>
          <a:p>
            <a:r>
              <a:rPr lang="en-GB" sz="2600" dirty="0" smtClean="0">
                <a:latin typeface="NTPreCursivefk" panose="03000400000000000000" pitchFamily="66" charset="0"/>
              </a:rPr>
              <a:t>8 strands: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NTPreCursivefk" panose="03000400000000000000" pitchFamily="66" charset="0"/>
              </a:rPr>
              <a:t>Self-Image and Identity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NTPreCursivefk" panose="03000400000000000000" pitchFamily="66" charset="0"/>
              </a:rPr>
              <a:t>Online Relationships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NTPreCursivefk" panose="03000400000000000000" pitchFamily="66" charset="0"/>
              </a:rPr>
              <a:t>Online Reputation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NTPreCursivefk" panose="03000400000000000000" pitchFamily="66" charset="0"/>
              </a:rPr>
              <a:t>Online Bullying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NTPreCursivefk" panose="03000400000000000000" pitchFamily="66" charset="0"/>
              </a:rPr>
              <a:t>Health, Wellbeing and Lifestyle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NTPreCursivefk" panose="03000400000000000000" pitchFamily="66" charset="0"/>
              </a:rPr>
              <a:t>Privacy and Security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NTPreCursivefk" panose="03000400000000000000" pitchFamily="66" charset="0"/>
              </a:rPr>
              <a:t>Managing Online Information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200" dirty="0" smtClean="0">
                <a:latin typeface="NTPreCursivefk" panose="03000400000000000000" pitchFamily="66" charset="0"/>
              </a:rPr>
              <a:t>Copyright and Ownership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600" dirty="0" smtClean="0">
              <a:latin typeface="NTPreCursivefk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57322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057" y="609600"/>
            <a:ext cx="9039497" cy="1320800"/>
          </a:xfrm>
        </p:spPr>
        <p:txBody>
          <a:bodyPr>
            <a:normAutofit/>
          </a:bodyPr>
          <a:lstStyle/>
          <a:p>
            <a:pPr algn="ctr"/>
            <a:r>
              <a:rPr lang="en-GB" sz="7200" dirty="0" smtClean="0">
                <a:latin typeface="NTPreCursivefk" panose="03000400000000000000" pitchFamily="66" charset="0"/>
              </a:rPr>
              <a:t>Online Safety</a:t>
            </a:r>
            <a:endParaRPr lang="en-GB" sz="7200" dirty="0">
              <a:latin typeface="NTPreCursivefk" panose="0300040000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766490"/>
          </a:xfrm>
        </p:spPr>
        <p:txBody>
          <a:bodyPr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NTPreCursivefk" panose="03000400000000000000" pitchFamily="66" charset="0"/>
              </a:rPr>
              <a:t>Five trusted adults – school and home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NTPreCursivefk" panose="03000400000000000000" pitchFamily="66" charset="0"/>
              </a:rPr>
              <a:t>Ensure your children know they can come to you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dirty="0" smtClean="0">
                <a:latin typeface="NTPreCursivefk" panose="03000400000000000000" pitchFamily="66" charset="0"/>
              </a:rPr>
              <a:t>Let them know you won’t blame them</a:t>
            </a:r>
          </a:p>
          <a:p>
            <a:pPr>
              <a:buFont typeface="Arial" panose="020B0604020202020204" pitchFamily="34" charset="0"/>
              <a:buChar char="•"/>
            </a:pPr>
            <a:endParaRPr lang="en-GB" sz="2600" dirty="0">
              <a:latin typeface="NTPreCursivefk" panose="03000400000000000000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35946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7349" y="313509"/>
            <a:ext cx="9039497" cy="1320800"/>
          </a:xfrm>
        </p:spPr>
        <p:txBody>
          <a:bodyPr>
            <a:normAutofit/>
          </a:bodyPr>
          <a:lstStyle/>
          <a:p>
            <a:pPr algn="ctr"/>
            <a:r>
              <a:rPr lang="en-GB" sz="7200" dirty="0" smtClean="0">
                <a:latin typeface="NTPreCursivefk" panose="03000400000000000000" pitchFamily="66" charset="0"/>
              </a:rPr>
              <a:t>What can you do?</a:t>
            </a:r>
            <a:endParaRPr lang="en-GB" sz="7200" dirty="0">
              <a:latin typeface="NTPreCursivefk" panose="03000400000000000000" pitchFamily="66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5876" t="22148" r="17304" b="27174"/>
          <a:stretch/>
        </p:blipFill>
        <p:spPr>
          <a:xfrm>
            <a:off x="1384662" y="1448901"/>
            <a:ext cx="7559041" cy="460227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75063" y="6244046"/>
            <a:ext cx="606987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ts val="1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</a:pPr>
            <a:r>
              <a:rPr lang="en-GB" sz="2600" dirty="0">
                <a:solidFill>
                  <a:schemeClr val="tx1">
                    <a:lumMod val="75000"/>
                    <a:lumOff val="25000"/>
                  </a:schemeClr>
                </a:solidFill>
                <a:latin typeface="NTPreCursivefk" panose="03000400000000000000" pitchFamily="66" charset="0"/>
              </a:rPr>
              <a:t>Minimum age requirement</a:t>
            </a:r>
          </a:p>
        </p:txBody>
      </p:sp>
    </p:spTree>
    <p:extLst>
      <p:ext uri="{BB962C8B-B14F-4D97-AF65-F5344CB8AC3E}">
        <p14:creationId xmlns:p14="http://schemas.microsoft.com/office/powerpoint/2010/main" val="3949530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1" y="95794"/>
            <a:ext cx="9448800" cy="1320800"/>
          </a:xfrm>
        </p:spPr>
        <p:txBody>
          <a:bodyPr>
            <a:noAutofit/>
          </a:bodyPr>
          <a:lstStyle/>
          <a:p>
            <a:pPr algn="ctr"/>
            <a:r>
              <a:rPr lang="en-GB" sz="5500" dirty="0" smtClean="0">
                <a:latin typeface="NTPreCursivefk" panose="03000400000000000000" pitchFamily="66" charset="0"/>
              </a:rPr>
              <a:t>Where can you get advice and support?</a:t>
            </a:r>
            <a:endParaRPr lang="en-GB" sz="5500" dirty="0">
              <a:latin typeface="NTPreCursivefk" panose="03000400000000000000" pitchFamily="66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30024" t="30504" r="11772" b="19088"/>
          <a:stretch/>
        </p:blipFill>
        <p:spPr>
          <a:xfrm>
            <a:off x="478970" y="2107730"/>
            <a:ext cx="8665030" cy="4221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996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057" y="609600"/>
            <a:ext cx="9039497" cy="1320800"/>
          </a:xfrm>
        </p:spPr>
        <p:txBody>
          <a:bodyPr>
            <a:normAutofit/>
          </a:bodyPr>
          <a:lstStyle/>
          <a:p>
            <a:pPr algn="ctr"/>
            <a:r>
              <a:rPr lang="en-GB" sz="7200" dirty="0" smtClean="0">
                <a:latin typeface="NTPreCursivefk" panose="03000400000000000000" pitchFamily="66" charset="0"/>
              </a:rPr>
              <a:t>Resources and Support</a:t>
            </a:r>
            <a:endParaRPr lang="en-GB" sz="7200" dirty="0">
              <a:latin typeface="NTPreCursivefk" panose="0300040000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766490"/>
          </a:xfrm>
        </p:spPr>
        <p:txBody>
          <a:bodyPr>
            <a:noAutofit/>
          </a:bodyPr>
          <a:lstStyle/>
          <a:p>
            <a:r>
              <a:rPr lang="en-GB" sz="2600" dirty="0" smtClean="0">
                <a:latin typeface="NTPreCursivefk" panose="03000400000000000000" pitchFamily="66" charset="0"/>
              </a:rPr>
              <a:t>School website</a:t>
            </a:r>
          </a:p>
          <a:p>
            <a:r>
              <a:rPr lang="en-GB" sz="2600" dirty="0" smtClean="0">
                <a:latin typeface="NTPreCursivefk" panose="03000400000000000000" pitchFamily="66" charset="0"/>
              </a:rPr>
              <a:t>Online Safety newsletter </a:t>
            </a:r>
          </a:p>
          <a:p>
            <a:r>
              <a:rPr lang="en-GB" sz="2600" dirty="0" smtClean="0">
                <a:latin typeface="NTPreCursivefk" panose="03000400000000000000" pitchFamily="66" charset="0"/>
              </a:rPr>
              <a:t>Walsall Council</a:t>
            </a:r>
          </a:p>
          <a:p>
            <a:r>
              <a:rPr lang="en-GB" sz="2600" dirty="0" smtClean="0">
                <a:latin typeface="NTPreCursivefk" panose="03000400000000000000" pitchFamily="66" charset="0"/>
              </a:rPr>
              <a:t>Nicola Rudge – Walsall Online Safety Advisor </a:t>
            </a:r>
          </a:p>
          <a:p>
            <a:r>
              <a:rPr lang="en-GB" sz="2600" dirty="0" smtClean="0">
                <a:latin typeface="NTPreCursivefk" panose="03000400000000000000" pitchFamily="66" charset="0"/>
              </a:rPr>
              <a:t>CEOP</a:t>
            </a:r>
          </a:p>
          <a:p>
            <a:r>
              <a:rPr lang="en-GB" sz="2600" dirty="0" smtClean="0">
                <a:latin typeface="NTPreCursivefk" panose="03000400000000000000" pitchFamily="66" charset="0"/>
              </a:rPr>
              <a:t>Internet Matters – </a:t>
            </a:r>
            <a:r>
              <a:rPr lang="en-GB" sz="2600" dirty="0" smtClean="0">
                <a:latin typeface="NTPreCursivefk" panose="03000400000000000000" pitchFamily="66" charset="0"/>
                <a:hlinkClick r:id="rId2"/>
              </a:rPr>
              <a:t>https://www.internetmatters.org/</a:t>
            </a:r>
            <a:r>
              <a:rPr lang="en-GB" sz="2600" dirty="0" smtClean="0">
                <a:latin typeface="NTPreCursivefk" panose="03000400000000000000" pitchFamily="66" charset="0"/>
              </a:rPr>
              <a:t> 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GB" sz="2400" dirty="0" smtClean="0">
                <a:latin typeface="NTPreCursivefk" panose="03000400000000000000" pitchFamily="66" charset="0"/>
              </a:rPr>
              <a:t>You can download a family toolkit</a:t>
            </a:r>
          </a:p>
        </p:txBody>
      </p:sp>
    </p:spTree>
    <p:extLst>
      <p:ext uri="{BB962C8B-B14F-4D97-AF65-F5344CB8AC3E}">
        <p14:creationId xmlns:p14="http://schemas.microsoft.com/office/powerpoint/2010/main" val="13062802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7200" dirty="0" smtClean="0">
                <a:latin typeface="NTPreCursivefk" panose="03000400000000000000" pitchFamily="66" charset="0"/>
              </a:rPr>
              <a:t>Wonde Mylogin</a:t>
            </a:r>
            <a:endParaRPr lang="en-GB" sz="7200" dirty="0">
              <a:latin typeface="NTPreCursivefk" panose="03000400000000000000" pitchFamily="66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60435"/>
            <a:ext cx="8596668" cy="4592320"/>
          </a:xfrm>
        </p:spPr>
        <p:txBody>
          <a:bodyPr>
            <a:noAutofit/>
          </a:bodyPr>
          <a:lstStyle/>
          <a:p>
            <a:r>
              <a:rPr lang="en-GB" sz="2600" dirty="0" smtClean="0">
                <a:latin typeface="NTPreCursivefk" panose="03000400000000000000" pitchFamily="66" charset="0"/>
              </a:rPr>
              <a:t>Platform that allows children to access all apps/programs in one place</a:t>
            </a:r>
          </a:p>
          <a:p>
            <a:r>
              <a:rPr lang="en-GB" sz="2600" dirty="0" smtClean="0">
                <a:latin typeface="NTPreCursivefk" panose="03000400000000000000" pitchFamily="66" charset="0"/>
              </a:rPr>
              <a:t>Single sign on – no need for lots of usernames and passwords</a:t>
            </a:r>
          </a:p>
          <a:p>
            <a:r>
              <a:rPr lang="en-GB" sz="2600" dirty="0" smtClean="0">
                <a:latin typeface="NTPreCursivefk" panose="03000400000000000000" pitchFamily="66" charset="0"/>
              </a:rPr>
              <a:t>Magic Badge (QR code) and/or Emoji Password</a:t>
            </a:r>
          </a:p>
          <a:p>
            <a:r>
              <a:rPr lang="en-GB" sz="2600" dirty="0" smtClean="0">
                <a:latin typeface="NTPreCursivefk" panose="03000400000000000000" pitchFamily="66" charset="0"/>
                <a:hlinkClick r:id="rId2"/>
              </a:rPr>
              <a:t>https://app.mylogin.com/login</a:t>
            </a:r>
            <a:endParaRPr lang="en-GB" sz="2600" dirty="0" smtClean="0">
              <a:latin typeface="NTPreCursivefk" panose="03000400000000000000" pitchFamily="66" charset="0"/>
            </a:endParaRPr>
          </a:p>
          <a:p>
            <a:r>
              <a:rPr lang="en-GB" sz="2600" dirty="0" smtClean="0">
                <a:latin typeface="NTPreCursivefk" panose="03000400000000000000" pitchFamily="66" charset="0"/>
              </a:rPr>
              <a:t>Google search bar – mylogin - login</a:t>
            </a:r>
          </a:p>
          <a:p>
            <a:endParaRPr lang="en-GB" sz="2600" dirty="0">
              <a:latin typeface="NTPreCursivefk" panose="03000400000000000000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5485" t="16366" r="16804" b="10179"/>
          <a:stretch/>
        </p:blipFill>
        <p:spPr>
          <a:xfrm>
            <a:off x="5390606" y="3153582"/>
            <a:ext cx="5820887" cy="3552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138097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200</TotalTime>
  <Words>277</Words>
  <Application>Microsoft Office PowerPoint</Application>
  <PresentationFormat>Widescreen</PresentationFormat>
  <Paragraphs>56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NTPreCursivefk</vt:lpstr>
      <vt:lpstr>Trebuchet MS</vt:lpstr>
      <vt:lpstr>Wingdings 3</vt:lpstr>
      <vt:lpstr>Facet</vt:lpstr>
      <vt:lpstr>Mini Mash Computing Workshop</vt:lpstr>
      <vt:lpstr>House Keeping</vt:lpstr>
      <vt:lpstr>Agenda</vt:lpstr>
      <vt:lpstr>Online Safety</vt:lpstr>
      <vt:lpstr>Online Safety</vt:lpstr>
      <vt:lpstr>What can you do?</vt:lpstr>
      <vt:lpstr>Where can you get advice and support?</vt:lpstr>
      <vt:lpstr>Resources and Support</vt:lpstr>
      <vt:lpstr>Wonde Mylogin</vt:lpstr>
      <vt:lpstr>Wonde Mylogin</vt:lpstr>
      <vt:lpstr>Wonde Mylogin</vt:lpstr>
      <vt:lpstr>Parent Feedback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Computing Workshop</dc:title>
  <dc:creator>ST-Sembhi-J</dc:creator>
  <cp:lastModifiedBy>ST-Sembhi-J</cp:lastModifiedBy>
  <cp:revision>28</cp:revision>
  <dcterms:created xsi:type="dcterms:W3CDTF">2025-09-28T19:06:23Z</dcterms:created>
  <dcterms:modified xsi:type="dcterms:W3CDTF">2026-02-09T09:17:14Z</dcterms:modified>
</cp:coreProperties>
</file>